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0" r:id="rId3"/>
    <p:sldId id="258" r:id="rId4"/>
    <p:sldId id="259" r:id="rId5"/>
  </p:sldIdLst>
  <p:sldSz cx="15126970" cy="10691495"/>
  <p:notesSz cx="9865995" cy="1429512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59" userDrawn="1">
          <p15:clr>
            <a:srgbClr val="A4A3A4"/>
          </p15:clr>
        </p15:guide>
        <p15:guide id="2" pos="476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F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8" autoAdjust="0"/>
    <p:restoredTop sz="94660"/>
  </p:normalViewPr>
  <p:slideViewPr>
    <p:cSldViewPr snapToGrid="0" showGuides="1">
      <p:cViewPr>
        <p:scale>
          <a:sx n="75" d="100"/>
          <a:sy n="75" d="100"/>
        </p:scale>
        <p:origin x="1026" y="54"/>
      </p:cViewPr>
      <p:guideLst>
        <p:guide orient="horz" pos="3359"/>
        <p:guide pos="47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hyperlink" Target="http://www.huilai.gov.cn/jyhlzrj/gkmlpt/mindex" TargetMode="Externa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1" cstate="print">
            <a:extLst>
              <a:ext uri="{28A0092B-C50C-407E-A947-70E740481C1C}">
                <a14:useLocalDpi xmlns:a14="http://schemas.microsoft.com/office/drawing/2010/main" val="0"/>
              </a:ext>
            </a:extLst>
          </a:blip>
          <a:srcRect t="530" b="530"/>
          <a:stretch>
            <a:fillRect/>
          </a:stretch>
        </p:blipFill>
        <p:spPr>
          <a:xfrm>
            <a:off x="8820" y="45417"/>
            <a:ext cx="15118468" cy="10573825"/>
          </a:xfrm>
          <a:prstGeom prst="rect">
            <a:avLst/>
          </a:prstGeom>
        </p:spPr>
      </p:pic>
      <p:sp>
        <p:nvSpPr>
          <p:cNvPr id="2" name="矩形 1"/>
          <p:cNvSpPr/>
          <p:nvPr/>
        </p:nvSpPr>
        <p:spPr>
          <a:xfrm>
            <a:off x="9296400" y="1422400"/>
            <a:ext cx="787400" cy="9067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9563100" y="1095376"/>
            <a:ext cx="5334000" cy="390524"/>
          </a:xfrm>
          <a:prstGeom prst="rect">
            <a:avLst/>
          </a:prstGeom>
          <a:solidFill>
            <a:schemeClr val="bg1"/>
          </a:solidFill>
        </p:spPr>
        <p:txBody>
          <a:bodyPr lIns="0" tIns="0" rIns="0" bIns="0">
            <a:noAutofit/>
          </a:bodyPr>
          <a:lstStyle/>
          <a:p>
            <a:pPr indent="304800" algn="ctr">
              <a:lnSpc>
                <a:spcPts val="1900"/>
              </a:lnSpc>
              <a:spcAft>
                <a:spcPts val="210"/>
              </a:spcAft>
            </a:pPr>
            <a:r>
              <a:rPr lang="zh-CN" altLang="zh-CN" sz="1400" b="1" dirty="0">
                <a:latin typeface="思源黑体 CN Medium" panose="020B0600000000000000" pitchFamily="34" charset="-122"/>
                <a:ea typeface="思源黑体 CN Medium" panose="020B0600000000000000" pitchFamily="34" charset="-122"/>
              </a:rPr>
              <a:t>合并</a:t>
            </a:r>
            <a:r>
              <a:rPr lang="zh-CN" altLang="en-US" sz="1400" b="1" dirty="0">
                <a:latin typeface="思源黑体 CN Medium" panose="020B0600000000000000" pitchFamily="34" charset="-122"/>
                <a:ea typeface="思源黑体 CN Medium" panose="020B0600000000000000" pitchFamily="34" charset="-122"/>
              </a:rPr>
              <a:t>前地块</a:t>
            </a:r>
            <a:r>
              <a:rPr lang="en-US" altLang="zh-CN" sz="1400" b="1" dirty="0">
                <a:latin typeface="思源黑体 CN Medium" panose="020B0600000000000000" pitchFamily="34" charset="-122"/>
                <a:ea typeface="思源黑体 CN Medium" panose="020B0600000000000000" pitchFamily="34" charset="-122"/>
              </a:rPr>
              <a:t>QZZQ1-01-02(3)</a:t>
            </a:r>
            <a:r>
              <a:rPr lang="zh-CN" altLang="zh-CN" sz="1400" b="1" dirty="0">
                <a:latin typeface="思源黑体 CN Medium" panose="020B0600000000000000" pitchFamily="34" charset="-122"/>
                <a:ea typeface="思源黑体 CN Medium" panose="020B0600000000000000" pitchFamily="34" charset="-122"/>
              </a:rPr>
              <a:t>主要</a:t>
            </a:r>
            <a:r>
              <a:rPr lang="zh-CN" altLang="en-US" sz="1400" b="1" dirty="0">
                <a:latin typeface="思源黑体 CN Medium" panose="020B0600000000000000" pitchFamily="34" charset="-122"/>
                <a:ea typeface="思源黑体 CN Medium" panose="020B0600000000000000" pitchFamily="34" charset="-122"/>
              </a:rPr>
              <a:t>配套设施要求</a:t>
            </a:r>
            <a:endParaRPr lang="zh-CN" altLang="en-US" sz="11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sp>
        <p:nvSpPr>
          <p:cNvPr id="13" name="矩形 12"/>
          <p:cNvSpPr/>
          <p:nvPr/>
        </p:nvSpPr>
        <p:spPr>
          <a:xfrm>
            <a:off x="301002" y="1299931"/>
            <a:ext cx="4550398" cy="8958494"/>
          </a:xfrm>
          <a:prstGeom prst="rect">
            <a:avLst/>
          </a:prstGeom>
          <a:solidFill>
            <a:schemeClr val="bg1"/>
          </a:solidFill>
        </p:spPr>
        <p:txBody>
          <a:bodyPr lIns="0" tIns="0" rIns="0" bIns="0">
            <a:noAutofit/>
          </a:bodyPr>
          <a:lstStyle/>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sp>
        <p:nvSpPr>
          <p:cNvPr id="4" name="矩形 3"/>
          <p:cNvSpPr/>
          <p:nvPr/>
        </p:nvSpPr>
        <p:spPr>
          <a:xfrm>
            <a:off x="347177" y="171704"/>
            <a:ext cx="11822704" cy="598490"/>
          </a:xfrm>
          <a:prstGeom prst="rect">
            <a:avLst/>
          </a:prstGeom>
          <a:noFill/>
        </p:spPr>
        <p:txBody>
          <a:bodyPr wrap="none" lIns="0" tIns="0" rIns="0" bIns="0">
            <a:noAutofit/>
          </a:bodyPr>
          <a:lstStyle/>
          <a:p>
            <a:pPr indent="0" algn="ctr"/>
            <a:r>
              <a:rPr lang="zh-CN" altLang="en-US" sz="2400" dirty="0">
                <a:latin typeface="黑体" panose="02010609060101010101" charset="-122"/>
                <a:ea typeface="黑体" panose="02010609060101010101" charset="-122"/>
              </a:rPr>
              <a:t>惠来县前詹镇</a:t>
            </a:r>
            <a:r>
              <a:rPr lang="en-US" altLang="zh-CN" sz="2400" dirty="0">
                <a:latin typeface="黑体" panose="02010609060101010101" charset="-122"/>
                <a:ea typeface="黑体" panose="02010609060101010101" charset="-122"/>
              </a:rPr>
              <a:t>QZZQ1-01-02(02)</a:t>
            </a:r>
            <a:r>
              <a:rPr lang="zh-CN" altLang="en-US" sz="2400" dirty="0">
                <a:latin typeface="黑体" panose="02010609060101010101" charset="-122"/>
                <a:ea typeface="黑体" panose="02010609060101010101" charset="-122"/>
              </a:rPr>
              <a:t>、</a:t>
            </a:r>
            <a:r>
              <a:rPr lang="en-US" altLang="zh-CN" sz="2400" dirty="0">
                <a:latin typeface="黑体" panose="02010609060101010101" charset="-122"/>
                <a:ea typeface="黑体" panose="02010609060101010101" charset="-122"/>
              </a:rPr>
              <a:t>QZZQ1-01-02(03)</a:t>
            </a:r>
            <a:endParaRPr lang="en-US" altLang="zh-CN" sz="2400" dirty="0">
              <a:latin typeface="黑体" panose="02010609060101010101" charset="-122"/>
              <a:ea typeface="黑体" panose="02010609060101010101" charset="-122"/>
            </a:endParaRPr>
          </a:p>
          <a:p>
            <a:pPr indent="0" algn="ctr"/>
            <a:r>
              <a:rPr lang="zh-CN" altLang="en-US" sz="2400" dirty="0">
                <a:latin typeface="黑体" panose="02010609060101010101" charset="-122"/>
                <a:ea typeface="黑体" panose="02010609060101010101" charset="-122"/>
              </a:rPr>
              <a:t>二宗用地合并整体规划建设论证报告（草案）</a:t>
            </a:r>
            <a:endParaRPr lang="zh-TW" sz="2400" dirty="0">
              <a:latin typeface="黑体" panose="02010609060101010101" charset="-122"/>
              <a:ea typeface="黑体" panose="02010609060101010101" charset="-122"/>
            </a:endParaRPr>
          </a:p>
        </p:txBody>
      </p:sp>
      <p:sp>
        <p:nvSpPr>
          <p:cNvPr id="9" name="矩形 8"/>
          <p:cNvSpPr/>
          <p:nvPr/>
        </p:nvSpPr>
        <p:spPr>
          <a:xfrm>
            <a:off x="258814" y="2774491"/>
            <a:ext cx="3789312" cy="7398209"/>
          </a:xfrm>
          <a:prstGeom prst="rect">
            <a:avLst/>
          </a:prstGeom>
          <a:solidFill>
            <a:schemeClr val="bg1"/>
          </a:solidFill>
        </p:spPr>
        <p:txBody>
          <a:bodyPr lIns="0" tIns="0" rIns="0" bIns="0">
            <a:noAutofit/>
          </a:bodyPr>
          <a:lstStyle/>
          <a:p>
            <a:pPr indent="304800" algn="just">
              <a:lnSpc>
                <a:spcPct val="120000"/>
              </a:lnSpc>
              <a:spcAft>
                <a:spcPts val="210"/>
              </a:spcAft>
            </a:pP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en-US" altLang="zh-CN" sz="1400" b="1" dirty="0">
                <a:latin typeface="黑体" panose="02010609060101010101" charset="-122"/>
                <a:ea typeface="黑体" panose="02010609060101010101" charset="-122"/>
              </a:rPr>
              <a:t>1.</a:t>
            </a:r>
            <a:r>
              <a:rPr lang="zh-CN" altLang="en-US" sz="1400" b="1" dirty="0">
                <a:latin typeface="黑体" panose="02010609060101010101" charset="-122"/>
                <a:ea typeface="黑体" panose="02010609060101010101" charset="-122"/>
              </a:rPr>
              <a:t>现行控规主要内容</a:t>
            </a:r>
            <a:endParaRPr lang="en-US" altLang="zh-CN" sz="1400" dirty="0">
              <a:latin typeface="黑体" panose="02010609060101010101" charset="-122"/>
              <a:ea typeface="黑体" panose="02010609060101010101" charset="-122"/>
            </a:endParaRPr>
          </a:p>
          <a:p>
            <a:pPr indent="304800" algn="just">
              <a:lnSpc>
                <a:spcPct val="120000"/>
              </a:lnSpc>
              <a:spcAft>
                <a:spcPts val="210"/>
              </a:spcAft>
            </a:pPr>
            <a:r>
              <a:rPr lang="en-US" altLang="zh-CN" sz="1200" dirty="0">
                <a:latin typeface="黑体" panose="02010609060101010101" charset="-122"/>
                <a:ea typeface="黑体" panose="02010609060101010101" charset="-122"/>
              </a:rPr>
              <a:t>2023</a:t>
            </a:r>
            <a:r>
              <a:rPr lang="zh-CN" altLang="en-US" sz="1200" dirty="0">
                <a:latin typeface="黑体" panose="02010609060101010101" charset="-122"/>
                <a:ea typeface="黑体" panose="02010609060101010101" charset="-122"/>
              </a:rPr>
              <a:t>年</a:t>
            </a:r>
            <a:r>
              <a:rPr lang="en-US" altLang="zh-CN" sz="1200" dirty="0">
                <a:latin typeface="黑体" panose="02010609060101010101" charset="-122"/>
                <a:ea typeface="黑体" panose="02010609060101010101" charset="-122"/>
              </a:rPr>
              <a:t>12</a:t>
            </a:r>
            <a:r>
              <a:rPr lang="zh-CN" altLang="en-US" sz="1200" dirty="0">
                <a:latin typeface="黑体" panose="02010609060101010101" charset="-122"/>
                <a:ea typeface="黑体" panose="02010609060101010101" charset="-122"/>
              </a:rPr>
              <a:t>月，惠来县自然资源局组织开展</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汕头市中浩房地产开发有限公司前詹村（虎母石山）三宗地块规划条件调整论证报告</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，推进单元内三宗国有建设用地存在问题依法妥善得到处置解决</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主要内容包括：</a:t>
            </a:r>
            <a:endParaRPr lang="zh-CN" altLang="en-US"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1)</a:t>
            </a:r>
            <a:r>
              <a:rPr lang="zh-CN" altLang="en-US" sz="1200" b="1" dirty="0">
                <a:latin typeface="黑体" panose="02010609060101010101" charset="-122"/>
                <a:ea typeface="黑体" panose="02010609060101010101" charset="-122"/>
              </a:rPr>
              <a:t>地块编码：</a:t>
            </a:r>
            <a:r>
              <a:rPr lang="zh-CN" altLang="en-US" sz="1200" dirty="0">
                <a:latin typeface="黑体" panose="02010609060101010101" charset="-122"/>
                <a:ea typeface="黑体" panose="02010609060101010101" charset="-122"/>
              </a:rPr>
              <a:t>该规划按重新勘测定界的三宗地范围确定三个地块，编号分别为：</a:t>
            </a:r>
            <a:r>
              <a:rPr lang="en-US" altLang="zh-CN" sz="1200" dirty="0">
                <a:latin typeface="黑体" panose="02010609060101010101" charset="-122"/>
                <a:ea typeface="黑体" panose="02010609060101010101" charset="-122"/>
              </a:rPr>
              <a:t>QZZQ1-01-02(1)</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QZZQ1-01-02(2)</a:t>
            </a:r>
            <a:r>
              <a:rPr lang="zh-CN" altLang="en-US" sz="1200" dirty="0">
                <a:latin typeface="黑体" panose="02010609060101010101" charset="-122"/>
                <a:ea typeface="黑体" panose="02010609060101010101" charset="-122"/>
              </a:rPr>
              <a:t>和</a:t>
            </a:r>
            <a:r>
              <a:rPr lang="en-US" altLang="zh-CN" sz="1200" dirty="0">
                <a:latin typeface="黑体" panose="02010609060101010101" charset="-122"/>
                <a:ea typeface="黑体" panose="02010609060101010101" charset="-122"/>
              </a:rPr>
              <a:t>QZZQ1-01-02(3)</a:t>
            </a:r>
            <a:r>
              <a:rPr lang="zh-CN" altLang="en-US" sz="1200" dirty="0">
                <a:latin typeface="黑体" panose="02010609060101010101" charset="-122"/>
                <a:ea typeface="黑体" panose="02010609060101010101" charset="-122"/>
              </a:rPr>
              <a:t>。</a:t>
            </a:r>
            <a:endParaRPr lang="zh-CN" altLang="en-US"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2</a:t>
            </a:r>
            <a:r>
              <a:rPr lang="zh-CN" altLang="en-US" sz="1200" b="1" dirty="0">
                <a:latin typeface="黑体" panose="02010609060101010101" charset="-122"/>
                <a:ea typeface="黑体" panose="02010609060101010101" charset="-122"/>
              </a:rPr>
              <a:t>）指标调整：</a:t>
            </a:r>
            <a:r>
              <a:rPr lang="zh-CN" altLang="en-US" sz="1200" dirty="0">
                <a:latin typeface="黑体" panose="02010609060101010101" charset="-122"/>
                <a:ea typeface="黑体" panose="02010609060101010101" charset="-122"/>
              </a:rPr>
              <a:t>该规划中地块</a:t>
            </a:r>
            <a:r>
              <a:rPr lang="en-US" altLang="zh-CN" sz="1200" dirty="0">
                <a:latin typeface="黑体" panose="02010609060101010101" charset="-122"/>
                <a:ea typeface="黑体" panose="02010609060101010101" charset="-122"/>
              </a:rPr>
              <a:t>QZZQ1-01-02(1)</a:t>
            </a:r>
            <a:r>
              <a:rPr lang="zh-CN" altLang="en-US" sz="1200" dirty="0">
                <a:latin typeface="黑体" panose="02010609060101010101" charset="-122"/>
                <a:ea typeface="黑体" panose="02010609060101010101" charset="-122"/>
              </a:rPr>
              <a:t>、地块</a:t>
            </a:r>
            <a:r>
              <a:rPr lang="en-US" altLang="zh-CN" sz="1200" dirty="0">
                <a:latin typeface="黑体" panose="02010609060101010101" charset="-122"/>
                <a:ea typeface="黑体" panose="02010609060101010101" charset="-122"/>
              </a:rPr>
              <a:t>QZZQ1-01-02(2)</a:t>
            </a:r>
            <a:r>
              <a:rPr lang="zh-CN" altLang="en-US" sz="1200" dirty="0">
                <a:latin typeface="黑体" panose="02010609060101010101" charset="-122"/>
                <a:ea typeface="黑体" panose="02010609060101010101" charset="-122"/>
              </a:rPr>
              <a:t>和</a:t>
            </a:r>
            <a:r>
              <a:rPr lang="en-US" altLang="zh-CN" sz="1200" dirty="0">
                <a:latin typeface="黑体" panose="02010609060101010101" charset="-122"/>
                <a:ea typeface="黑体" panose="02010609060101010101" charset="-122"/>
              </a:rPr>
              <a:t>QZZQ1-01-02(3)</a:t>
            </a:r>
            <a:r>
              <a:rPr lang="zh-CN" altLang="en-US" sz="1200" dirty="0">
                <a:latin typeface="黑体" panose="02010609060101010101" charset="-122"/>
                <a:ea typeface="黑体" panose="02010609060101010101" charset="-122"/>
              </a:rPr>
              <a:t>三个地块的规划条件均为容积率≤</a:t>
            </a:r>
            <a:r>
              <a:rPr lang="en-US" altLang="zh-CN" sz="1200" dirty="0">
                <a:latin typeface="黑体" panose="02010609060101010101" charset="-122"/>
                <a:ea typeface="黑体" panose="02010609060101010101" charset="-122"/>
              </a:rPr>
              <a:t>3.0</a:t>
            </a:r>
            <a:r>
              <a:rPr lang="zh-CN" altLang="en-US" sz="1200" dirty="0">
                <a:latin typeface="黑体" panose="02010609060101010101" charset="-122"/>
                <a:ea typeface="黑体" panose="02010609060101010101" charset="-122"/>
              </a:rPr>
              <a:t>，建筑密度≤</a:t>
            </a:r>
            <a:r>
              <a:rPr lang="en-US" altLang="zh-CN" sz="1200" dirty="0">
                <a:latin typeface="黑体" panose="02010609060101010101" charset="-122"/>
                <a:ea typeface="黑体" panose="02010609060101010101" charset="-122"/>
              </a:rPr>
              <a:t>30%</a:t>
            </a:r>
            <a:r>
              <a:rPr lang="zh-CN" altLang="en-US" sz="1200" dirty="0">
                <a:latin typeface="黑体" panose="02010609060101010101" charset="-122"/>
                <a:ea typeface="黑体" panose="02010609060101010101" charset="-122"/>
              </a:rPr>
              <a:t>，绿地率≥</a:t>
            </a:r>
            <a:r>
              <a:rPr lang="en-US" altLang="zh-CN" sz="1200" dirty="0">
                <a:latin typeface="黑体" panose="02010609060101010101" charset="-122"/>
                <a:ea typeface="黑体" panose="02010609060101010101" charset="-122"/>
              </a:rPr>
              <a:t>30%</a:t>
            </a:r>
            <a:r>
              <a:rPr lang="zh-CN" altLang="en-US" sz="1200" dirty="0">
                <a:latin typeface="黑体" panose="02010609060101010101" charset="-122"/>
                <a:ea typeface="黑体" panose="02010609060101010101" charset="-122"/>
              </a:rPr>
              <a:t>，建筑高度≤</a:t>
            </a:r>
            <a:r>
              <a:rPr lang="en-US" altLang="zh-CN" sz="1200" dirty="0">
                <a:latin typeface="黑体" panose="02010609060101010101" charset="-122"/>
                <a:ea typeface="黑体" panose="02010609060101010101" charset="-122"/>
              </a:rPr>
              <a:t>80</a:t>
            </a:r>
            <a:r>
              <a:rPr lang="zh-CN" altLang="en-US" sz="1200" dirty="0">
                <a:latin typeface="黑体" panose="02010609060101010101" charset="-122"/>
                <a:ea typeface="黑体" panose="02010609060101010101" charset="-122"/>
              </a:rPr>
              <a:t>米。</a:t>
            </a: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3</a:t>
            </a:r>
            <a:r>
              <a:rPr lang="zh-CN" altLang="en-US" sz="1200" b="1" dirty="0">
                <a:latin typeface="黑体" panose="02010609060101010101" charset="-122"/>
                <a:ea typeface="黑体" panose="02010609060101010101" charset="-122"/>
              </a:rPr>
              <a:t>）配套设施</a:t>
            </a:r>
            <a:r>
              <a:rPr lang="en-US" altLang="zh-CN" sz="1200" b="1"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按照</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城市居住区规划设计标准</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GB50180-2018</a:t>
            </a:r>
            <a:r>
              <a:rPr lang="zh-CN" altLang="en-US" sz="1200" dirty="0">
                <a:latin typeface="黑体" panose="02010609060101010101" charset="-122"/>
                <a:ea typeface="黑体" panose="02010609060101010101" charset="-122"/>
              </a:rPr>
              <a:t>），为满足地块与周边居民的公共配套需求，合理配置各地块的公共配套设施，具体见右表。</a:t>
            </a: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en-US" altLang="zh-CN" sz="1400" b="1" dirty="0">
                <a:latin typeface="黑体" panose="02010609060101010101" charset="-122"/>
                <a:ea typeface="黑体" panose="02010609060101010101" charset="-122"/>
              </a:rPr>
              <a:t>2.</a:t>
            </a:r>
            <a:r>
              <a:rPr lang="zh-CN" altLang="en-US" sz="1400" b="1" dirty="0">
                <a:latin typeface="黑体" panose="02010609060101010101" charset="-122"/>
                <a:ea typeface="黑体" panose="02010609060101010101" charset="-122"/>
              </a:rPr>
              <a:t>合并可行性、必要性分析</a:t>
            </a:r>
            <a:endParaRPr lang="en-US" altLang="zh-CN" sz="1400" b="1" dirty="0">
              <a:latin typeface="黑体" panose="02010609060101010101" charset="-122"/>
              <a:ea typeface="黑体" panose="02010609060101010101" charset="-122"/>
            </a:endParaRPr>
          </a:p>
          <a:p>
            <a:pPr indent="304800" algn="just">
              <a:lnSpc>
                <a:spcPct val="120000"/>
              </a:lnSpc>
              <a:spcAft>
                <a:spcPts val="210"/>
              </a:spcAft>
            </a:pPr>
            <a:r>
              <a:rPr lang="zh-CN" altLang="zh-CN"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1</a:t>
            </a:r>
            <a:r>
              <a:rPr lang="zh-CN" altLang="en-US" sz="1200" b="1" dirty="0">
                <a:latin typeface="黑体" panose="02010609060101010101" charset="-122"/>
                <a:ea typeface="黑体" panose="02010609060101010101" charset="-122"/>
              </a:rPr>
              <a:t>）可行性分析：</a:t>
            </a:r>
            <a:r>
              <a:rPr lang="en-US" altLang="zh-CN" sz="1200" dirty="0">
                <a:latin typeface="黑体" panose="02010609060101010101" charset="-122"/>
                <a:ea typeface="黑体" panose="02010609060101010101" charset="-122"/>
              </a:rPr>
              <a:t>QZZQ1-01-02(02)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QZZQ1-01-02(03)</a:t>
            </a:r>
            <a:r>
              <a:rPr lang="zh-CN" altLang="en-US" sz="1200" dirty="0">
                <a:latin typeface="黑体" panose="02010609060101010101" charset="-122"/>
                <a:ea typeface="黑体" panose="02010609060101010101" charset="-122"/>
              </a:rPr>
              <a:t>二宗用地相连、同为出让，已经在同一土地使用权人名下已办理不动产登记，符合</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自然资源部关于加强和规范规划实施监督管理工作的通知</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（自然资发</a:t>
            </a:r>
            <a:r>
              <a:rPr lang="en-US" altLang="zh-CN" sz="1200" dirty="0">
                <a:latin typeface="黑体" panose="02010609060101010101" charset="-122"/>
                <a:ea typeface="黑体" panose="02010609060101010101" charset="-122"/>
              </a:rPr>
              <a:t>〔2023〕237</a:t>
            </a:r>
            <a:r>
              <a:rPr lang="zh-CN" altLang="en-US" sz="1200" dirty="0">
                <a:latin typeface="黑体" panose="02010609060101010101" charset="-122"/>
                <a:ea typeface="黑体" panose="02010609060101010101" charset="-122"/>
              </a:rPr>
              <a:t>号）、</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惠来县国有建设用地合并与分割管理实施意见</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惠府规</a:t>
            </a:r>
            <a:r>
              <a:rPr lang="en-US" altLang="zh-CN" sz="1200" dirty="0">
                <a:latin typeface="黑体" panose="02010609060101010101" charset="-122"/>
                <a:ea typeface="黑体" panose="02010609060101010101" charset="-122"/>
              </a:rPr>
              <a:t>[2023]6</a:t>
            </a:r>
            <a:r>
              <a:rPr lang="zh-CN" altLang="en-US" sz="1200" dirty="0">
                <a:latin typeface="黑体" panose="02010609060101010101" charset="-122"/>
                <a:ea typeface="黑体" panose="02010609060101010101" charset="-122"/>
              </a:rPr>
              <a:t>号</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可办理国有建设用地合并的情形。</a:t>
            </a: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2</a:t>
            </a:r>
            <a:r>
              <a:rPr lang="zh-CN" altLang="en-US" sz="1200" b="1" dirty="0">
                <a:latin typeface="黑体" panose="02010609060101010101" charset="-122"/>
                <a:ea typeface="黑体" panose="02010609060101010101" charset="-122"/>
              </a:rPr>
              <a:t>）必要性分析：</a:t>
            </a:r>
            <a:r>
              <a:rPr lang="en-US" altLang="zh-CN" sz="1200" dirty="0">
                <a:latin typeface="黑体" panose="02010609060101010101" charset="-122"/>
                <a:ea typeface="黑体" panose="02010609060101010101" charset="-122"/>
              </a:rPr>
              <a:t>QZZQ1-01-02(02)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QZZQ1-01-02(03)</a:t>
            </a:r>
            <a:r>
              <a:rPr lang="zh-CN" altLang="en-US" sz="1200" dirty="0">
                <a:latin typeface="黑体" panose="02010609060101010101" charset="-122"/>
                <a:ea typeface="黑体" panose="02010609060101010101" charset="-122"/>
              </a:rPr>
              <a:t>二宗用地分开规划建设容易造成配套设施重复建设和建筑卫生、消防、日照间距无法统一布局的情况。在确保城镇功能合理性和环境景观前提下，二宗用地合并为一个整体地块进行规划建设，有利于项目配套设施和建筑卫生、消防、日照间距科学合理布局。</a:t>
            </a:r>
            <a:endParaRPr lang="en-US" altLang="zh-CN" sz="1200" b="1" dirty="0">
              <a:latin typeface="黑体" panose="02010609060101010101" charset="-122"/>
              <a:ea typeface="黑体" panose="02010609060101010101" charset="-122"/>
            </a:endParaRPr>
          </a:p>
        </p:txBody>
      </p:sp>
      <p:sp>
        <p:nvSpPr>
          <p:cNvPr id="17" name="矩形 16"/>
          <p:cNvSpPr/>
          <p:nvPr/>
        </p:nvSpPr>
        <p:spPr>
          <a:xfrm>
            <a:off x="13225727" y="337397"/>
            <a:ext cx="1675996" cy="552540"/>
          </a:xfrm>
          <a:prstGeom prst="rect">
            <a:avLst/>
          </a:prstGeom>
          <a:noFill/>
        </p:spPr>
        <p:txBody>
          <a:bodyPr wrap="none" lIns="0" tIns="0" rIns="0" bIns="0">
            <a:noAutofit/>
          </a:bodyPr>
          <a:lstStyle/>
          <a:p>
            <a:pPr indent="0" algn="ctr"/>
            <a:r>
              <a:rPr lang="zh-TW" sz="2000" dirty="0">
                <a:latin typeface="黑体" panose="02010609060101010101" charset="-122"/>
                <a:ea typeface="黑体" panose="02010609060101010101" charset="-122"/>
              </a:rPr>
              <a:t>批前公示</a:t>
            </a:r>
            <a:endParaRPr lang="en-US" altLang="zh-TW" sz="2000" dirty="0">
              <a:latin typeface="黑体" panose="02010609060101010101" charset="-122"/>
              <a:ea typeface="黑体" panose="02010609060101010101" charset="-122"/>
            </a:endParaRPr>
          </a:p>
          <a:p>
            <a:pPr indent="0" algn="ctr"/>
            <a:r>
              <a:rPr lang="zh-CN" altLang="en-US" sz="2000" dirty="0">
                <a:latin typeface="黑体" panose="02010609060101010101" charset="-122"/>
                <a:ea typeface="黑体" panose="02010609060101010101" charset="-122"/>
              </a:rPr>
              <a:t>图一</a:t>
            </a:r>
            <a:endParaRPr lang="zh-TW" sz="2000" dirty="0">
              <a:latin typeface="黑体" panose="02010609060101010101" charset="-122"/>
              <a:ea typeface="黑体" panose="02010609060101010101" charset="-122"/>
            </a:endParaRPr>
          </a:p>
        </p:txBody>
      </p:sp>
      <p:sp>
        <p:nvSpPr>
          <p:cNvPr id="3" name="矩形 2"/>
          <p:cNvSpPr/>
          <p:nvPr/>
        </p:nvSpPr>
        <p:spPr>
          <a:xfrm>
            <a:off x="300990" y="1299845"/>
            <a:ext cx="3709035" cy="1595755"/>
          </a:xfrm>
          <a:prstGeom prst="rect">
            <a:avLst/>
          </a:prstGeom>
          <a:solidFill>
            <a:schemeClr val="bg1"/>
          </a:solidFill>
        </p:spPr>
        <p:txBody>
          <a:bodyPr lIns="0" tIns="0" rIns="0" bIns="0">
            <a:noAutofit/>
          </a:bodyPr>
          <a:lstStyle/>
          <a:p>
            <a:pPr marR="52705" indent="0" algn="ctr"/>
            <a:r>
              <a:rPr lang="zh-TW" altLang="zh-CN" sz="1400" dirty="0">
                <a:latin typeface="华文细黑" panose="02010600040101010101" charset="-122"/>
                <a:ea typeface="华文细黑" panose="02010600040101010101" charset="-122"/>
              </a:rPr>
              <a:t>公示说明</a:t>
            </a:r>
            <a:endParaRPr lang="zh-TW" altLang="zh-CN" sz="1400" dirty="0">
              <a:latin typeface="华文细黑" panose="02010600040101010101" charset="-122"/>
              <a:ea typeface="华文细黑" panose="02010600040101010101" charset="-122"/>
            </a:endParaRPr>
          </a:p>
          <a:p>
            <a:pPr indent="304800">
              <a:lnSpc>
                <a:spcPts val="1400"/>
              </a:lnSpc>
              <a:spcAft>
                <a:spcPts val="350"/>
              </a:spcAft>
            </a:pPr>
            <a:r>
              <a:rPr lang="zh-TW" altLang="en-US" sz="1200" dirty="0">
                <a:latin typeface="黑体" panose="02010609060101010101" charset="-122"/>
                <a:ea typeface="黑体" panose="02010609060101010101" charset="-122"/>
              </a:rPr>
              <a:t>惠来县自然资源局</a:t>
            </a:r>
            <a:r>
              <a:rPr lang="zh-CN" altLang="en-US" sz="1200" dirty="0">
                <a:latin typeface="黑体" panose="02010609060101010101" charset="-122"/>
                <a:ea typeface="黑体" panose="02010609060101010101" charset="-122"/>
              </a:rPr>
              <a:t>现</a:t>
            </a:r>
            <a:r>
              <a:rPr lang="zh-TW" altLang="en-US" sz="1200" dirty="0">
                <a:latin typeface="黑体" panose="02010609060101010101" charset="-122"/>
                <a:ea typeface="黑体" panose="02010609060101010101" charset="-122"/>
              </a:rPr>
              <a:t>对</a:t>
            </a:r>
            <a:r>
              <a:rPr lang="en-US" altLang="zh-TW"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惠来县前詹镇</a:t>
            </a:r>
            <a:r>
              <a:rPr lang="en-US" altLang="zh-CN" sz="1200" dirty="0">
                <a:latin typeface="黑体" panose="02010609060101010101" charset="-122"/>
                <a:ea typeface="黑体" panose="02010609060101010101" charset="-122"/>
              </a:rPr>
              <a:t>QZZQ1-01-02(02)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QZZQ1-01-02(03)</a:t>
            </a:r>
            <a:r>
              <a:rPr lang="zh-CN" altLang="en-US" sz="1200" dirty="0">
                <a:latin typeface="黑体" panose="02010609060101010101" charset="-122"/>
                <a:ea typeface="黑体" panose="02010609060101010101" charset="-122"/>
              </a:rPr>
              <a:t>二宗用地合并整体规划建设论证报告</a:t>
            </a:r>
            <a:r>
              <a:rPr lang="en-US" altLang="zh-TW"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（草案）</a:t>
            </a:r>
            <a:r>
              <a:rPr lang="zh-TW" altLang="en-US" sz="1200" dirty="0">
                <a:latin typeface="黑体" panose="02010609060101010101" charset="-122"/>
                <a:ea typeface="黑体" panose="02010609060101010101" charset="-122"/>
              </a:rPr>
              <a:t>公示</a:t>
            </a:r>
            <a:r>
              <a:rPr lang="en-US" altLang="zh-TW" sz="1200" dirty="0">
                <a:latin typeface="黑体" panose="02010609060101010101" charset="-122"/>
                <a:ea typeface="黑体" panose="02010609060101010101" charset="-122"/>
              </a:rPr>
              <a:t>,</a:t>
            </a:r>
            <a:r>
              <a:rPr lang="zh-TW" altLang="en-US" sz="1200" dirty="0">
                <a:latin typeface="黑体" panose="02010609060101010101" charset="-122"/>
                <a:ea typeface="黑体" panose="02010609060101010101" charset="-122"/>
              </a:rPr>
              <a:t>公开征询公众意见。</a:t>
            </a:r>
            <a:endParaRPr lang="zh-TW" altLang="en-US" sz="1200" dirty="0">
              <a:latin typeface="黑体" panose="02010609060101010101" charset="-122"/>
              <a:ea typeface="黑体" panose="02010609060101010101" charset="-122"/>
            </a:endParaRPr>
          </a:p>
          <a:p>
            <a:pPr indent="0" algn="r">
              <a:lnSpc>
                <a:spcPts val="1400"/>
              </a:lnSpc>
            </a:pPr>
            <a:r>
              <a:rPr lang="zh-TW" altLang="en-US" sz="1200" dirty="0">
                <a:latin typeface="黑体" panose="02010609060101010101" charset="-122"/>
                <a:ea typeface="黑体" panose="02010609060101010101" charset="-122"/>
              </a:rPr>
              <a:t>惠来县自然资源局</a:t>
            </a:r>
            <a:endParaRPr lang="en-US" altLang="zh-TW" sz="1200" dirty="0">
              <a:latin typeface="黑体" panose="02010609060101010101" charset="-122"/>
              <a:ea typeface="黑体" panose="02010609060101010101" charset="-122"/>
            </a:endParaRPr>
          </a:p>
          <a:p>
            <a:pPr indent="304800" algn="just">
              <a:lnSpc>
                <a:spcPts val="1400"/>
              </a:lnSpc>
              <a:spcAft>
                <a:spcPts val="210"/>
              </a:spcAft>
            </a:pPr>
            <a:endParaRPr lang="en-US" altLang="zh-CN" sz="1200" b="1" dirty="0">
              <a:latin typeface="黑体" panose="02010609060101010101" charset="-122"/>
              <a:ea typeface="黑体" panose="02010609060101010101" charset="-122"/>
            </a:endParaRPr>
          </a:p>
          <a:p>
            <a:pPr indent="304800" algn="just">
              <a:lnSpc>
                <a:spcPts val="1400"/>
              </a:lnSpc>
              <a:spcAft>
                <a:spcPts val="210"/>
              </a:spcAft>
            </a:pPr>
            <a:r>
              <a:rPr lang="zh-CN" altLang="en-US" sz="1200" b="1" dirty="0">
                <a:latin typeface="黑体" panose="02010609060101010101" charset="-122"/>
                <a:ea typeface="黑体" panose="02010609060101010101" charset="-122"/>
              </a:rPr>
              <a:t>公示期</a:t>
            </a:r>
            <a:r>
              <a:rPr lang="en-US" altLang="zh-CN" sz="1200" b="1" dirty="0">
                <a:latin typeface="黑体" panose="02010609060101010101" charset="-122"/>
                <a:ea typeface="黑体" panose="02010609060101010101" charset="-122"/>
              </a:rPr>
              <a:t>:2026</a:t>
            </a:r>
            <a:r>
              <a:rPr lang="zh-CN" altLang="en-US" sz="1200" b="1" dirty="0">
                <a:latin typeface="黑体" panose="02010609060101010101" charset="-122"/>
                <a:ea typeface="黑体" panose="02010609060101010101" charset="-122"/>
              </a:rPr>
              <a:t>年</a:t>
            </a:r>
            <a:r>
              <a:rPr lang="en-US" altLang="zh-CN" sz="1200" b="1" dirty="0">
                <a:latin typeface="黑体" panose="02010609060101010101" charset="-122"/>
                <a:ea typeface="黑体" panose="02010609060101010101" charset="-122"/>
              </a:rPr>
              <a:t>7</a:t>
            </a:r>
            <a:r>
              <a:rPr lang="zh-CN" altLang="en-US" sz="1200" b="1" dirty="0">
                <a:latin typeface="黑体" panose="02010609060101010101" charset="-122"/>
                <a:ea typeface="黑体" panose="02010609060101010101" charset="-122"/>
              </a:rPr>
              <a:t>月</a:t>
            </a:r>
            <a:r>
              <a:rPr lang="en-US" altLang="zh-CN" sz="1200" b="1" dirty="0">
                <a:latin typeface="黑体" panose="02010609060101010101" charset="-122"/>
                <a:ea typeface="黑体" panose="02010609060101010101" charset="-122"/>
              </a:rPr>
              <a:t>28</a:t>
            </a:r>
            <a:r>
              <a:rPr lang="zh-CN" altLang="en-US" sz="1200" b="1" dirty="0">
                <a:latin typeface="黑体" panose="02010609060101010101" charset="-122"/>
                <a:ea typeface="黑体" panose="02010609060101010101" charset="-122"/>
              </a:rPr>
              <a:t>日</a:t>
            </a:r>
            <a:r>
              <a:rPr lang="en-US" altLang="zh-CN" sz="1200" b="1" dirty="0">
                <a:latin typeface="黑体" panose="02010609060101010101" charset="-122"/>
                <a:ea typeface="黑体" panose="02010609060101010101" charset="-122"/>
              </a:rPr>
              <a:t>—2026</a:t>
            </a:r>
            <a:r>
              <a:rPr lang="zh-CN" altLang="en-US" sz="1200" b="1" dirty="0">
                <a:latin typeface="黑体" panose="02010609060101010101" charset="-122"/>
                <a:ea typeface="黑体" panose="02010609060101010101" charset="-122"/>
              </a:rPr>
              <a:t>年</a:t>
            </a:r>
            <a:r>
              <a:rPr lang="en-US" altLang="zh-CN" sz="1200" b="1" dirty="0">
                <a:latin typeface="黑体" panose="02010609060101010101" charset="-122"/>
                <a:ea typeface="黑体" panose="02010609060101010101" charset="-122"/>
              </a:rPr>
              <a:t>8</a:t>
            </a:r>
            <a:r>
              <a:rPr lang="zh-CN" altLang="en-US" sz="1200" b="1" dirty="0">
                <a:latin typeface="黑体" panose="02010609060101010101" charset="-122"/>
                <a:ea typeface="黑体" panose="02010609060101010101" charset="-122"/>
              </a:rPr>
              <a:t>月</a:t>
            </a:r>
            <a:r>
              <a:rPr lang="en-US" altLang="zh-CN" sz="1200" b="1" dirty="0">
                <a:latin typeface="黑体" panose="02010609060101010101" charset="-122"/>
                <a:ea typeface="黑体" panose="02010609060101010101" charset="-122"/>
              </a:rPr>
              <a:t>7</a:t>
            </a:r>
            <a:r>
              <a:rPr lang="zh-CN" altLang="en-US" sz="1200" b="1" dirty="0">
                <a:latin typeface="黑体" panose="02010609060101010101" charset="-122"/>
                <a:ea typeface="黑体" panose="02010609060101010101" charset="-122"/>
              </a:rPr>
              <a:t>日</a:t>
            </a:r>
            <a:endParaRPr lang="en-US" altLang="zh-CN" sz="1200" dirty="0">
              <a:latin typeface="黑体" panose="02010609060101010101" charset="-122"/>
              <a:ea typeface="黑体" panose="02010609060101010101" charset="-122"/>
            </a:endParaRPr>
          </a:p>
          <a:p>
            <a:pPr indent="304800" algn="just">
              <a:lnSpc>
                <a:spcPts val="1400"/>
              </a:lnSpc>
              <a:spcAft>
                <a:spcPts val="210"/>
              </a:spcAft>
            </a:pPr>
            <a:r>
              <a:rPr lang="zh-CN" altLang="en-US" sz="1200" dirty="0">
                <a:latin typeface="黑体" panose="02010609060101010101" charset="-122"/>
                <a:ea typeface="黑体" panose="02010609060101010101" charset="-122"/>
              </a:rPr>
              <a:t>公示内容</a:t>
            </a:r>
            <a:r>
              <a:rPr lang="en-US" altLang="zh-CN" sz="1200" dirty="0">
                <a:latin typeface="黑体" panose="02010609060101010101" charset="-122"/>
                <a:ea typeface="黑体" panose="02010609060101010101" charset="-122"/>
              </a:rPr>
              <a:t>:</a:t>
            </a:r>
            <a:endParaRPr lang="zh-CN" altLang="en-US" sz="11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sp>
        <p:nvSpPr>
          <p:cNvPr id="5" name="矩形 4"/>
          <p:cNvSpPr/>
          <p:nvPr/>
        </p:nvSpPr>
        <p:spPr>
          <a:xfrm>
            <a:off x="4191000" y="1095376"/>
            <a:ext cx="5334000" cy="390524"/>
          </a:xfrm>
          <a:prstGeom prst="rect">
            <a:avLst/>
          </a:prstGeom>
          <a:solidFill>
            <a:schemeClr val="bg1"/>
          </a:solidFill>
        </p:spPr>
        <p:txBody>
          <a:bodyPr lIns="0" tIns="0" rIns="0" bIns="0">
            <a:noAutofit/>
          </a:bodyPr>
          <a:lstStyle/>
          <a:p>
            <a:pPr indent="304800" algn="ctr">
              <a:lnSpc>
                <a:spcPts val="1900"/>
              </a:lnSpc>
              <a:spcAft>
                <a:spcPts val="210"/>
              </a:spcAft>
            </a:pPr>
            <a:r>
              <a:rPr lang="zh-CN" altLang="zh-CN" sz="1400" b="1" dirty="0">
                <a:latin typeface="思源黑体 CN Medium" panose="020B0600000000000000" pitchFamily="34" charset="-122"/>
                <a:ea typeface="思源黑体 CN Medium" panose="020B0600000000000000" pitchFamily="34" charset="-122"/>
              </a:rPr>
              <a:t>合并</a:t>
            </a:r>
            <a:r>
              <a:rPr lang="zh-CN" altLang="en-US" sz="1400" b="1" dirty="0">
                <a:latin typeface="思源黑体 CN Medium" panose="020B0600000000000000" pitchFamily="34" charset="-122"/>
                <a:ea typeface="思源黑体 CN Medium" panose="020B0600000000000000" pitchFamily="34" charset="-122"/>
              </a:rPr>
              <a:t>前地块</a:t>
            </a:r>
            <a:r>
              <a:rPr lang="en-US" altLang="zh-CN" sz="1400" b="1" dirty="0">
                <a:latin typeface="思源黑体 CN Medium" panose="020B0600000000000000" pitchFamily="34" charset="-122"/>
                <a:ea typeface="思源黑体 CN Medium" panose="020B0600000000000000" pitchFamily="34" charset="-122"/>
              </a:rPr>
              <a:t>QZZQ1-01-02(2)</a:t>
            </a:r>
            <a:r>
              <a:rPr lang="zh-CN" altLang="zh-CN" sz="1400" b="1" dirty="0">
                <a:latin typeface="思源黑体 CN Medium" panose="020B0600000000000000" pitchFamily="34" charset="-122"/>
                <a:ea typeface="思源黑体 CN Medium" panose="020B0600000000000000" pitchFamily="34" charset="-122"/>
              </a:rPr>
              <a:t>主要</a:t>
            </a:r>
            <a:r>
              <a:rPr lang="zh-CN" altLang="en-US" sz="1400" b="1" dirty="0">
                <a:latin typeface="思源黑体 CN Medium" panose="020B0600000000000000" pitchFamily="34" charset="-122"/>
                <a:ea typeface="思源黑体 CN Medium" panose="020B0600000000000000" pitchFamily="34" charset="-122"/>
              </a:rPr>
              <a:t>配套设施要求</a:t>
            </a:r>
            <a:endParaRPr lang="zh-CN" altLang="en-US" sz="11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graphicFrame>
        <p:nvGraphicFramePr>
          <p:cNvPr id="7" name="表格 6"/>
          <p:cNvGraphicFramePr>
            <a:graphicFrameLocks noGrp="1"/>
          </p:cNvGraphicFramePr>
          <p:nvPr/>
        </p:nvGraphicFramePr>
        <p:xfrm>
          <a:off x="4194629" y="1404688"/>
          <a:ext cx="5356225" cy="9090294"/>
        </p:xfrm>
        <a:graphic>
          <a:graphicData uri="http://schemas.openxmlformats.org/drawingml/2006/table">
            <a:tbl>
              <a:tblPr>
                <a:tableStyleId>{5940675A-B579-460E-94D1-54222C63F5DA}</a:tableStyleId>
              </a:tblPr>
              <a:tblGrid>
                <a:gridCol w="650875"/>
                <a:gridCol w="590550"/>
                <a:gridCol w="619125"/>
                <a:gridCol w="990600"/>
                <a:gridCol w="2505075"/>
              </a:tblGrid>
              <a:tr h="192204">
                <a:tc rowSpan="2">
                  <a:txBody>
                    <a:bodyPr/>
                    <a:lstStyle/>
                    <a:p>
                      <a:pPr algn="ctr">
                        <a:buNone/>
                      </a:pPr>
                      <a:r>
                        <a:rPr lang="zh-CN" altLang="en-US" sz="1000" kern="100" dirty="0">
                          <a:solidFill>
                            <a:schemeClr val="tx1"/>
                          </a:solidFill>
                          <a:effectLst/>
                          <a:latin typeface="+mn-lt"/>
                          <a:ea typeface="+mn-ea"/>
                          <a:cs typeface="+mn-cs"/>
                        </a:rPr>
                        <a:t>设施名称</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gridSpan="2">
                  <a:txBody>
                    <a:bodyPr/>
                    <a:lstStyle/>
                    <a:p>
                      <a:pPr algn="ctr">
                        <a:buNone/>
                      </a:pPr>
                      <a:r>
                        <a:rPr lang="zh-CN" sz="1200" kern="100">
                          <a:solidFill>
                            <a:srgbClr val="000000"/>
                          </a:solidFill>
                          <a:effectLst/>
                          <a:latin typeface="Times New Roman" panose="02020603050405020304" pitchFamily="18" charset="0"/>
                          <a:ea typeface="宋体" panose="02010600030101010101" pitchFamily="2" charset="-122"/>
                        </a:rPr>
                        <a:t>单项规模</a:t>
                      </a:r>
                      <a:endParaRPr lang="zh-CN" sz="1050" kern="100">
                        <a:effectLst/>
                        <a:latin typeface="Times New Roman" panose="02020603050405020304" pitchFamily="18" charset="0"/>
                        <a:ea typeface="宋体" panose="02010600030101010101" pitchFamily="2" charset="-122"/>
                      </a:endParaRPr>
                    </a:p>
                  </a:txBody>
                  <a:tcPr marL="68580" marR="68580" marT="9525" marB="0" anchor="ctr">
                    <a:solidFill>
                      <a:schemeClr val="bg1"/>
                    </a:solidFill>
                  </a:tcPr>
                </a:tc>
                <a:tc hMerge="1">
                  <a:tcPr>
                    <a:solidFill>
                      <a:schemeClr val="bg1"/>
                    </a:solidFill>
                  </a:tcPr>
                </a:tc>
                <a:tc rowSpan="2">
                  <a:txBody>
                    <a:bodyPr/>
                    <a:lstStyle/>
                    <a:p>
                      <a:pPr algn="ctr">
                        <a:buNone/>
                      </a:pPr>
                      <a:r>
                        <a:rPr lang="zh-CN" altLang="en-US" sz="1000" kern="100">
                          <a:solidFill>
                            <a:schemeClr val="tx1"/>
                          </a:solidFill>
                          <a:effectLst/>
                          <a:latin typeface="+mn-lt"/>
                          <a:ea typeface="+mn-ea"/>
                          <a:cs typeface="+mn-cs"/>
                        </a:rPr>
                        <a:t>服务内容</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rowSpan="2">
                  <a:txBody>
                    <a:bodyPr/>
                    <a:lstStyle/>
                    <a:p>
                      <a:pPr algn="ctr">
                        <a:buNone/>
                      </a:pPr>
                      <a:r>
                        <a:rPr lang="zh-CN" altLang="en-US" sz="1000" kern="100">
                          <a:solidFill>
                            <a:schemeClr val="tx1"/>
                          </a:solidFill>
                          <a:effectLst/>
                          <a:latin typeface="+mn-lt"/>
                          <a:ea typeface="+mn-ea"/>
                          <a:cs typeface="+mn-cs"/>
                        </a:rPr>
                        <a:t>设置要求</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r>
              <a:tr h="313996">
                <a:tc vMerge="1">
                  <a:tcPr>
                    <a:solidFill>
                      <a:schemeClr val="bg1"/>
                    </a:solidFill>
                  </a:tcPr>
                </a:tc>
                <a:tc>
                  <a:txBody>
                    <a:bodyPr/>
                    <a:lstStyle/>
                    <a:p>
                      <a:pPr algn="ctr">
                        <a:buNone/>
                      </a:pPr>
                      <a:r>
                        <a:rPr lang="zh-CN" altLang="en-US" sz="1000" kern="100" dirty="0">
                          <a:solidFill>
                            <a:schemeClr val="tx1"/>
                          </a:solidFill>
                          <a:effectLst/>
                          <a:latin typeface="+mn-lt"/>
                          <a:ea typeface="+mn-ea"/>
                          <a:cs typeface="+mn-cs"/>
                        </a:rPr>
                        <a:t>建筑面积</a:t>
                      </a:r>
                      <a:r>
                        <a:rPr lang="en-US" sz="1000" kern="100" dirty="0">
                          <a:solidFill>
                            <a:schemeClr val="tx1"/>
                          </a:solidFill>
                          <a:effectLst/>
                          <a:latin typeface="+mn-lt"/>
                          <a:ea typeface="+mn-ea"/>
                          <a:cs typeface="+mn-cs"/>
                        </a:rPr>
                        <a:t>(m²)</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用地面积</a:t>
                      </a:r>
                      <a:r>
                        <a:rPr lang="en-US" sz="1000" kern="100" dirty="0">
                          <a:solidFill>
                            <a:schemeClr val="tx1"/>
                          </a:solidFill>
                          <a:effectLst/>
                          <a:latin typeface="+mn-lt"/>
                          <a:ea typeface="+mn-ea"/>
                          <a:cs typeface="+mn-cs"/>
                        </a:rPr>
                        <a:t>(m²)</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vMerge="1">
                  <a:tcPr>
                    <a:solidFill>
                      <a:schemeClr val="bg1"/>
                    </a:solidFill>
                  </a:tcPr>
                </a:tc>
                <a:tc vMerge="1">
                  <a:tcPr/>
                </a:tc>
              </a:tr>
              <a:tr h="1075200">
                <a:tc>
                  <a:txBody>
                    <a:bodyPr/>
                    <a:lstStyle/>
                    <a:p>
                      <a:pPr algn="ctr">
                        <a:buNone/>
                      </a:pPr>
                      <a:r>
                        <a:rPr lang="zh-CN" altLang="en-US" sz="1000" kern="100" dirty="0">
                          <a:solidFill>
                            <a:schemeClr val="tx1"/>
                          </a:solidFill>
                          <a:effectLst/>
                          <a:latin typeface="+mn-lt"/>
                          <a:ea typeface="+mn-ea"/>
                          <a:cs typeface="+mn-cs"/>
                        </a:rPr>
                        <a:t>社区服务站</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dirty="0">
                          <a:solidFill>
                            <a:schemeClr val="tx1"/>
                          </a:solidFill>
                          <a:effectLst/>
                          <a:latin typeface="+mn-lt"/>
                          <a:ea typeface="+mn-ea"/>
                          <a:cs typeface="+mn-cs"/>
                        </a:rPr>
                        <a:t>600</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1000</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500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800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含社区服务大厅、警务室、社区居委会办公室、居民活动用房，活动室、阅览室、残疾人康复室</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l">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）建筑面积不得低于</a:t>
                      </a:r>
                      <a:r>
                        <a:rPr lang="en-US" sz="1000" kern="100" dirty="0">
                          <a:solidFill>
                            <a:schemeClr val="tx1"/>
                          </a:solidFill>
                          <a:effectLst/>
                          <a:latin typeface="+mn-lt"/>
                          <a:ea typeface="+mn-ea"/>
                          <a:cs typeface="+mn-cs"/>
                        </a:rPr>
                        <a:t>600m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；与住宅同步规划、同步建设、同步验收、同步交付使用；建成后无偿移交给惠来县政府管理使用。</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1227440">
                <a:tc>
                  <a:txBody>
                    <a:bodyPr/>
                    <a:lstStyle/>
                    <a:p>
                      <a:pPr algn="ctr">
                        <a:buNone/>
                      </a:pPr>
                      <a:r>
                        <a:rPr lang="zh-CN" altLang="en-US" sz="1000" kern="100">
                          <a:solidFill>
                            <a:schemeClr val="tx1"/>
                          </a:solidFill>
                          <a:effectLst/>
                          <a:latin typeface="+mn-lt"/>
                          <a:ea typeface="+mn-ea"/>
                          <a:cs typeface="+mn-cs"/>
                        </a:rPr>
                        <a:t>社区卫生服务站</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120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270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dirty="0">
                          <a:solidFill>
                            <a:schemeClr val="tx1"/>
                          </a:solidFill>
                          <a:effectLst/>
                          <a:latin typeface="+mn-lt"/>
                          <a:ea typeface="+mn-ea"/>
                          <a:cs typeface="+mn-cs"/>
                        </a:rPr>
                        <a:t>——</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预防、医疗、计生等服务</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marL="0" lvl="0" indent="0" algn="l">
                        <a:buFont typeface="+mj-lt"/>
                        <a:buNone/>
                      </a:pPr>
                      <a:r>
                        <a:rPr lang="zh-CN" altLang="zh-CN" sz="1000" kern="100" dirty="0">
                          <a:solidFill>
                            <a:schemeClr val="tx1"/>
                          </a:solidFill>
                          <a:effectLst/>
                          <a:latin typeface="+mn-lt"/>
                          <a:ea typeface="+mn-ea"/>
                          <a:cs typeface="+mn-cs"/>
                        </a:rPr>
                        <a:t>（</a:t>
                      </a:r>
                      <a:r>
                        <a:rPr lang="en-US" altLang="zh-CN" sz="1000" kern="100" dirty="0">
                          <a:solidFill>
                            <a:schemeClr val="tx1"/>
                          </a:solidFill>
                          <a:effectLst/>
                          <a:latin typeface="+mn-lt"/>
                          <a:ea typeface="+mn-ea"/>
                          <a:cs typeface="+mn-cs"/>
                        </a:rPr>
                        <a:t>1</a:t>
                      </a:r>
                      <a:r>
                        <a:rPr lang="zh-CN" altLang="zh-CN" sz="1000" kern="100" dirty="0">
                          <a:solidFill>
                            <a:schemeClr val="tx1"/>
                          </a:solidFill>
                          <a:effectLst/>
                          <a:latin typeface="+mn-lt"/>
                          <a:ea typeface="+mn-ea"/>
                          <a:cs typeface="+mn-cs"/>
                        </a:rPr>
                        <a:t>）</a:t>
                      </a:r>
                      <a:r>
                        <a:rPr lang="zh-CN" altLang="en-US" sz="1000" kern="100" dirty="0">
                          <a:solidFill>
                            <a:schemeClr val="tx1"/>
                          </a:solidFill>
                          <a:effectLst/>
                          <a:latin typeface="+mn-lt"/>
                          <a:ea typeface="+mn-ea"/>
                          <a:cs typeface="+mn-cs"/>
                        </a:rPr>
                        <a:t>在人口较多、服务半径较大、社区卫生服务中心难以覆盖的社区，宜设置社区卫生站加以补充；</a:t>
                      </a:r>
                      <a:r>
                        <a:rPr lang="en-US" sz="1000" kern="100" dirty="0">
                          <a:solidFill>
                            <a:schemeClr val="tx1"/>
                          </a:solidFill>
                          <a:effectLst/>
                          <a:latin typeface="+mn-lt"/>
                          <a:ea typeface="+mn-ea"/>
                          <a:cs typeface="+mn-cs"/>
                        </a:rPr>
                        <a:t>      </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3</a:t>
                      </a:r>
                      <a:r>
                        <a:rPr lang="zh-CN" altLang="en-US" sz="1000" kern="100" dirty="0">
                          <a:solidFill>
                            <a:schemeClr val="tx1"/>
                          </a:solidFill>
                          <a:effectLst/>
                          <a:latin typeface="+mn-lt"/>
                          <a:ea typeface="+mn-ea"/>
                          <a:cs typeface="+mn-cs"/>
                        </a:rPr>
                        <a:t>）建筑面积不得低于</a:t>
                      </a:r>
                      <a:r>
                        <a:rPr lang="en-US" sz="1000" kern="100" dirty="0">
                          <a:solidFill>
                            <a:schemeClr val="tx1"/>
                          </a:solidFill>
                          <a:effectLst/>
                          <a:latin typeface="+mn-lt"/>
                          <a:ea typeface="+mn-ea"/>
                          <a:cs typeface="+mn-cs"/>
                        </a:rPr>
                        <a:t>120m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   </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4</a:t>
                      </a:r>
                      <a:r>
                        <a:rPr lang="zh-CN" altLang="en-US" sz="1000" kern="100" dirty="0">
                          <a:solidFill>
                            <a:schemeClr val="tx1"/>
                          </a:solidFill>
                          <a:effectLst/>
                          <a:latin typeface="+mn-lt"/>
                          <a:ea typeface="+mn-ea"/>
                          <a:cs typeface="+mn-cs"/>
                        </a:rPr>
                        <a:t>）社区卫生服务站应安排在建筑首层并应有专用出入口；与住宅同步规划、同步建设、同步验收、同步交付使用；建成后无偿移交给惠来县政府管理使用。</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618478">
                <a:tc>
                  <a:txBody>
                    <a:bodyPr/>
                    <a:lstStyle/>
                    <a:p>
                      <a:pPr algn="ctr">
                        <a:buNone/>
                      </a:pPr>
                      <a:r>
                        <a:rPr lang="zh-CN" altLang="en-US" sz="1000" kern="100">
                          <a:solidFill>
                            <a:schemeClr val="tx1"/>
                          </a:solidFill>
                          <a:effectLst/>
                          <a:latin typeface="+mn-lt"/>
                          <a:ea typeface="+mn-ea"/>
                          <a:cs typeface="+mn-cs"/>
                        </a:rPr>
                        <a:t>老年人日间照料中心</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350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750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老年人日托服务，包括餐饮、文娱、健身、医疗、保健等</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l">
                        <a:buNone/>
                      </a:pP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a:t>
                      </a:r>
                      <a:r>
                        <a:rPr lang="zh-CN" altLang="en-US" sz="1000" kern="100">
                          <a:solidFill>
                            <a:schemeClr val="tx1"/>
                          </a:solidFill>
                          <a:effectLst/>
                          <a:latin typeface="+mn-lt"/>
                          <a:ea typeface="+mn-ea"/>
                          <a:cs typeface="+mn-cs"/>
                        </a:rPr>
                        <a:t>）服务半径不宜大于</a:t>
                      </a:r>
                      <a:r>
                        <a:rPr lang="en-US" sz="1000" kern="100">
                          <a:solidFill>
                            <a:schemeClr val="tx1"/>
                          </a:solidFill>
                          <a:effectLst/>
                          <a:latin typeface="+mn-lt"/>
                          <a:ea typeface="+mn-ea"/>
                          <a:cs typeface="+mn-cs"/>
                        </a:rPr>
                        <a:t>300m</a:t>
                      </a:r>
                      <a:r>
                        <a:rPr lang="zh-CN" alt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p>
                      <a:pPr algn="l">
                        <a:buNone/>
                      </a:pPr>
                      <a:r>
                        <a:rPr lang="zh-CN" altLang="en-US" sz="1000" kern="100">
                          <a:solidFill>
                            <a:schemeClr val="tx1"/>
                          </a:solidFill>
                          <a:effectLst/>
                          <a:latin typeface="+mn-lt"/>
                          <a:ea typeface="+mn-ea"/>
                          <a:cs typeface="+mn-cs"/>
                        </a:rPr>
                        <a:t>与住宅同步规划、同步建设、同步验收、同步交付使用；建成后无偿移交给惠来县政府管理使用。</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r>
              <a:tr h="618478">
                <a:tc>
                  <a:txBody>
                    <a:bodyPr/>
                    <a:lstStyle/>
                    <a:p>
                      <a:pPr algn="ctr">
                        <a:buNone/>
                      </a:pPr>
                      <a:r>
                        <a:rPr lang="zh-CN" altLang="en-US" sz="1000" kern="100">
                          <a:solidFill>
                            <a:schemeClr val="tx1"/>
                          </a:solidFill>
                          <a:effectLst/>
                          <a:latin typeface="+mn-lt"/>
                          <a:ea typeface="+mn-ea"/>
                          <a:cs typeface="+mn-cs"/>
                        </a:rPr>
                        <a:t>社区养老服务设施</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≥20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/100</a:t>
                      </a:r>
                      <a:r>
                        <a:rPr lang="zh-CN" altLang="en-US" sz="1000" kern="100">
                          <a:solidFill>
                            <a:schemeClr val="tx1"/>
                          </a:solidFill>
                          <a:effectLst/>
                          <a:latin typeface="+mn-lt"/>
                          <a:ea typeface="+mn-ea"/>
                          <a:cs typeface="+mn-cs"/>
                        </a:rPr>
                        <a:t>户</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老年人日托服务，包括餐饮、文娱、健身、医疗、保健等</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l">
                        <a:buNone/>
                      </a:pPr>
                      <a:r>
                        <a:rPr lang="zh-CN" altLang="en-US" sz="1000" kern="100" dirty="0">
                          <a:solidFill>
                            <a:schemeClr val="tx1"/>
                          </a:solidFill>
                          <a:effectLst/>
                          <a:latin typeface="+mn-lt"/>
                          <a:ea typeface="+mn-ea"/>
                          <a:cs typeface="+mn-cs"/>
                        </a:rPr>
                        <a:t>与住宅同步规划、同步建设、同步验收、同步交付使用；养老服务设施建成后无偿移交给惠来县政府管理使用。</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770718">
                <a:tc>
                  <a:txBody>
                    <a:bodyPr/>
                    <a:lstStyle/>
                    <a:p>
                      <a:pPr algn="ctr">
                        <a:buNone/>
                      </a:pPr>
                      <a:r>
                        <a:rPr lang="zh-CN" altLang="en-US" sz="1000" kern="100" dirty="0">
                          <a:solidFill>
                            <a:schemeClr val="tx1"/>
                          </a:solidFill>
                          <a:effectLst/>
                          <a:latin typeface="+mn-lt"/>
                          <a:ea typeface="+mn-ea"/>
                          <a:cs typeface="+mn-cs"/>
                        </a:rPr>
                        <a:t>室外综合健身场地（含老年人户外活动场地）</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dirty="0">
                          <a:solidFill>
                            <a:schemeClr val="tx1"/>
                          </a:solidFill>
                          <a:effectLst/>
                          <a:latin typeface="+mn-lt"/>
                          <a:ea typeface="+mn-ea"/>
                          <a:cs typeface="+mn-cs"/>
                        </a:rPr>
                        <a:t>——</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750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健身场所，含广场舞场地</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）用地面积不宜小于</a:t>
                      </a:r>
                      <a:r>
                        <a:rPr lang="en-US" sz="1000" kern="100" dirty="0">
                          <a:solidFill>
                            <a:schemeClr val="tx1"/>
                          </a:solidFill>
                          <a:effectLst/>
                          <a:latin typeface="+mn-lt"/>
                          <a:ea typeface="+mn-ea"/>
                          <a:cs typeface="+mn-cs"/>
                        </a:rPr>
                        <a:t>150m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3</a:t>
                      </a:r>
                      <a:r>
                        <a:rPr lang="zh-CN" altLang="en-US" sz="1000" kern="100" dirty="0">
                          <a:solidFill>
                            <a:schemeClr val="tx1"/>
                          </a:solidFill>
                          <a:effectLst/>
                          <a:latin typeface="+mn-lt"/>
                          <a:ea typeface="+mn-ea"/>
                          <a:cs typeface="+mn-cs"/>
                        </a:rPr>
                        <a:t>）老年人户外活动场地应设置休憩设施，附近宜设置公共厕所；（</a:t>
                      </a:r>
                      <a:r>
                        <a:rPr lang="en-US" sz="1000" kern="100" dirty="0">
                          <a:solidFill>
                            <a:schemeClr val="tx1"/>
                          </a:solidFill>
                          <a:effectLst/>
                          <a:latin typeface="+mn-lt"/>
                          <a:ea typeface="+mn-ea"/>
                          <a:cs typeface="+mn-cs"/>
                        </a:rPr>
                        <a:t>4</a:t>
                      </a:r>
                      <a:r>
                        <a:rPr lang="zh-CN" altLang="en-US" sz="1000" kern="100" dirty="0">
                          <a:solidFill>
                            <a:schemeClr val="tx1"/>
                          </a:solidFill>
                          <a:effectLst/>
                          <a:latin typeface="+mn-lt"/>
                          <a:ea typeface="+mn-ea"/>
                          <a:cs typeface="+mn-cs"/>
                        </a:rPr>
                        <a:t>）广场舞等活动场地的设置应避免噪声扰民</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618478">
                <a:tc>
                  <a:txBody>
                    <a:bodyPr/>
                    <a:lstStyle/>
                    <a:p>
                      <a:pPr algn="ctr">
                        <a:buNone/>
                      </a:pPr>
                      <a:r>
                        <a:rPr lang="zh-CN" altLang="en-US" sz="1000" kern="100">
                          <a:solidFill>
                            <a:schemeClr val="tx1"/>
                          </a:solidFill>
                          <a:effectLst/>
                          <a:latin typeface="+mn-lt"/>
                          <a:ea typeface="+mn-ea"/>
                          <a:cs typeface="+mn-cs"/>
                        </a:rPr>
                        <a:t>小型多功能运动（球类）场地</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dirty="0">
                          <a:solidFill>
                            <a:schemeClr val="tx1"/>
                          </a:solidFill>
                          <a:effectLst/>
                          <a:latin typeface="+mn-lt"/>
                          <a:ea typeface="+mn-ea"/>
                          <a:cs typeface="+mn-cs"/>
                        </a:rPr>
                        <a:t>770</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1310</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小型多功能运动场地或同等规模的球类场地</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marL="0" lvl="0" indent="0" algn="ctr">
                        <a:buFont typeface="+mj-lt"/>
                        <a:buNone/>
                      </a:pP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、用地面积不宜小于</a:t>
                      </a:r>
                      <a:r>
                        <a:rPr lang="en-US" sz="1000" kern="100" dirty="0">
                          <a:solidFill>
                            <a:schemeClr val="tx1"/>
                          </a:solidFill>
                          <a:effectLst/>
                          <a:latin typeface="+mn-lt"/>
                          <a:ea typeface="+mn-ea"/>
                          <a:cs typeface="+mn-cs"/>
                        </a:rPr>
                        <a:t>800m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；宜配置半场篮球场</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个、门球场地</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个、乒乓球场地</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个；门球活动场地应提供休憩服务和安全防护措施</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770718">
                <a:tc>
                  <a:txBody>
                    <a:bodyPr/>
                    <a:lstStyle/>
                    <a:p>
                      <a:pPr algn="ctr">
                        <a:buNone/>
                      </a:pPr>
                      <a:r>
                        <a:rPr lang="zh-CN" altLang="en-US" sz="1000" kern="100">
                          <a:solidFill>
                            <a:schemeClr val="tx1"/>
                          </a:solidFill>
                          <a:effectLst/>
                          <a:latin typeface="+mn-lt"/>
                          <a:ea typeface="+mn-ea"/>
                          <a:cs typeface="+mn-cs"/>
                        </a:rPr>
                        <a:t>幼儿园</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1270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2000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保教</a:t>
                      </a:r>
                      <a:r>
                        <a:rPr lang="en-US" sz="1000" kern="100" dirty="0">
                          <a:solidFill>
                            <a:schemeClr val="tx1"/>
                          </a:solidFill>
                          <a:effectLst/>
                          <a:latin typeface="+mn-lt"/>
                          <a:ea typeface="+mn-ea"/>
                          <a:cs typeface="+mn-cs"/>
                        </a:rPr>
                        <a:t>3</a:t>
                      </a:r>
                      <a:r>
                        <a:rPr lang="zh-CN" altLang="en-US" sz="1000" kern="100" dirty="0">
                          <a:solidFill>
                            <a:schemeClr val="tx1"/>
                          </a:solidFill>
                          <a:effectLst/>
                          <a:latin typeface="+mn-lt"/>
                          <a:ea typeface="+mn-ea"/>
                          <a:cs typeface="+mn-cs"/>
                        </a:rPr>
                        <a:t>周岁</a:t>
                      </a:r>
                      <a:r>
                        <a:rPr lang="en-US" sz="1000" kern="100" dirty="0">
                          <a:solidFill>
                            <a:schemeClr val="tx1"/>
                          </a:solidFill>
                          <a:effectLst/>
                          <a:latin typeface="+mn-lt"/>
                          <a:ea typeface="+mn-ea"/>
                          <a:cs typeface="+mn-cs"/>
                        </a:rPr>
                        <a:t>~6</a:t>
                      </a:r>
                      <a:r>
                        <a:rPr lang="zh-CN" altLang="en-US" sz="1000" kern="100" dirty="0">
                          <a:solidFill>
                            <a:schemeClr val="tx1"/>
                          </a:solidFill>
                          <a:effectLst/>
                          <a:latin typeface="+mn-lt"/>
                          <a:ea typeface="+mn-ea"/>
                          <a:cs typeface="+mn-cs"/>
                        </a:rPr>
                        <a:t>周岁的学龄前儿童</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应设置不少于</a:t>
                      </a:r>
                      <a:r>
                        <a:rPr lang="en-US" sz="1000" kern="100" dirty="0">
                          <a:solidFill>
                            <a:schemeClr val="tx1"/>
                          </a:solidFill>
                          <a:effectLst/>
                          <a:latin typeface="+mn-lt"/>
                          <a:ea typeface="+mn-ea"/>
                          <a:cs typeface="+mn-cs"/>
                        </a:rPr>
                        <a:t>6</a:t>
                      </a:r>
                      <a:r>
                        <a:rPr lang="zh-CN" altLang="en-US" sz="1000" kern="100" dirty="0">
                          <a:solidFill>
                            <a:schemeClr val="tx1"/>
                          </a:solidFill>
                          <a:effectLst/>
                          <a:latin typeface="+mn-lt"/>
                          <a:ea typeface="+mn-ea"/>
                          <a:cs typeface="+mn-cs"/>
                        </a:rPr>
                        <a:t>个班应与开发项目主体建设同步规划、同步建设、同步验收，同步无偿移交政府管理使用。分期建设的，原则上应与第一期同步规划报建。主出入囗应临规划市政道路设置</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770718">
                <a:tc>
                  <a:txBody>
                    <a:bodyPr/>
                    <a:lstStyle/>
                    <a:p>
                      <a:pPr algn="ctr">
                        <a:buNone/>
                      </a:pPr>
                      <a:r>
                        <a:rPr lang="zh-CN" altLang="en-US" sz="1000" kern="100">
                          <a:solidFill>
                            <a:schemeClr val="tx1"/>
                          </a:solidFill>
                          <a:effectLst/>
                          <a:latin typeface="+mn-lt"/>
                          <a:ea typeface="+mn-ea"/>
                          <a:cs typeface="+mn-cs"/>
                        </a:rPr>
                        <a:t>生活垃圾收集站</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 </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120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200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居民生活垃圾收集</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marL="0" lvl="0" indent="0" algn="l">
                        <a:buFont typeface="+mj-lt"/>
                        <a:buNone/>
                      </a:pPr>
                      <a:r>
                        <a:rPr lang="zh-CN" altLang="en-US" sz="1000" kern="100" dirty="0">
                          <a:solidFill>
                            <a:schemeClr val="tx1"/>
                          </a:solidFill>
                          <a:effectLst/>
                          <a:latin typeface="+mn-lt"/>
                          <a:ea typeface="+mn-ea"/>
                          <a:cs typeface="+mn-cs"/>
                        </a:rPr>
                        <a:t>居住人囗规模大于</a:t>
                      </a:r>
                      <a:r>
                        <a:rPr lang="en-US" sz="1000" kern="100" dirty="0">
                          <a:solidFill>
                            <a:schemeClr val="tx1"/>
                          </a:solidFill>
                          <a:effectLst/>
                          <a:latin typeface="+mn-lt"/>
                          <a:ea typeface="+mn-ea"/>
                          <a:cs typeface="+mn-cs"/>
                        </a:rPr>
                        <a:t>5000</a:t>
                      </a:r>
                      <a:r>
                        <a:rPr lang="zh-CN" altLang="en-US" sz="1000" kern="100" dirty="0">
                          <a:solidFill>
                            <a:schemeClr val="tx1"/>
                          </a:solidFill>
                          <a:effectLst/>
                          <a:latin typeface="+mn-lt"/>
                          <a:ea typeface="+mn-ea"/>
                          <a:cs typeface="+mn-cs"/>
                        </a:rPr>
                        <a:t>人的居住区及规模较大的商业综合体可单独设置收集站；</a:t>
                      </a:r>
                      <a:endParaRPr lang="zh-CN" altLang="en-US" sz="1000" kern="100" dirty="0">
                        <a:solidFill>
                          <a:schemeClr val="tx1"/>
                        </a:solidFill>
                        <a:effectLst/>
                        <a:latin typeface="+mn-lt"/>
                        <a:ea typeface="+mn-ea"/>
                        <a:cs typeface="+mn-cs"/>
                      </a:endParaRPr>
                    </a:p>
                    <a:p>
                      <a:pPr algn="l">
                        <a:buNone/>
                      </a:pPr>
                      <a:r>
                        <a:rPr lang="zh-CN" altLang="en-US" sz="1000" kern="100" dirty="0">
                          <a:solidFill>
                            <a:schemeClr val="tx1"/>
                          </a:solidFill>
                          <a:effectLst/>
                          <a:latin typeface="+mn-lt"/>
                          <a:ea typeface="+mn-ea"/>
                          <a:cs typeface="+mn-cs"/>
                        </a:rPr>
                        <a:t>采用人力收集的，服务半径宜为</a:t>
                      </a:r>
                      <a:r>
                        <a:rPr lang="en-US" sz="1000" kern="100" dirty="0">
                          <a:solidFill>
                            <a:schemeClr val="tx1"/>
                          </a:solidFill>
                          <a:effectLst/>
                          <a:latin typeface="+mn-lt"/>
                          <a:ea typeface="+mn-ea"/>
                          <a:cs typeface="+mn-cs"/>
                        </a:rPr>
                        <a:t>400m</a:t>
                      </a:r>
                      <a:r>
                        <a:rPr lang="zh-CN" altLang="en-US" sz="1000" kern="100" dirty="0">
                          <a:solidFill>
                            <a:schemeClr val="tx1"/>
                          </a:solidFill>
                          <a:effectLst/>
                          <a:latin typeface="+mn-lt"/>
                          <a:ea typeface="+mn-ea"/>
                          <a:cs typeface="+mn-cs"/>
                        </a:rPr>
                        <a:t>，最大不宜超过</a:t>
                      </a:r>
                      <a:r>
                        <a:rPr lang="en-US" sz="1000" kern="100" dirty="0">
                          <a:solidFill>
                            <a:schemeClr val="tx1"/>
                          </a:solidFill>
                          <a:effectLst/>
                          <a:latin typeface="+mn-lt"/>
                          <a:ea typeface="+mn-ea"/>
                          <a:cs typeface="+mn-cs"/>
                        </a:rPr>
                        <a:t>1km</a:t>
                      </a:r>
                      <a:r>
                        <a:rPr lang="zh-CN" altLang="en-US" sz="1000" kern="100" dirty="0">
                          <a:solidFill>
                            <a:schemeClr val="tx1"/>
                          </a:solidFill>
                          <a:effectLst/>
                          <a:latin typeface="+mn-lt"/>
                          <a:ea typeface="+mn-ea"/>
                          <a:cs typeface="+mn-cs"/>
                        </a:rPr>
                        <a:t>；采用小型机动车收集的，服务半径不宜超过</a:t>
                      </a:r>
                      <a:r>
                        <a:rPr lang="en-US" sz="1000" kern="100" dirty="0">
                          <a:solidFill>
                            <a:schemeClr val="tx1"/>
                          </a:solidFill>
                          <a:effectLst/>
                          <a:latin typeface="+mn-lt"/>
                          <a:ea typeface="+mn-ea"/>
                          <a:cs typeface="+mn-cs"/>
                        </a:rPr>
                        <a:t>2km</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313996">
                <a:tc>
                  <a:txBody>
                    <a:bodyPr/>
                    <a:lstStyle/>
                    <a:p>
                      <a:pPr algn="ctr">
                        <a:buNone/>
                      </a:pPr>
                      <a:r>
                        <a:rPr lang="zh-CN" altLang="en-US" sz="1000" kern="100">
                          <a:solidFill>
                            <a:schemeClr val="tx1"/>
                          </a:solidFill>
                          <a:effectLst/>
                          <a:latin typeface="+mn-lt"/>
                          <a:ea typeface="+mn-ea"/>
                          <a:cs typeface="+mn-cs"/>
                        </a:rPr>
                        <a:t>社区商业网点</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居民日常生活用品销售</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1000</a:t>
                      </a:r>
                      <a:r>
                        <a:rPr lang="zh-CN" altLang="en-US" sz="1000" kern="100">
                          <a:solidFill>
                            <a:schemeClr val="tx1"/>
                          </a:solidFill>
                          <a:effectLst/>
                          <a:latin typeface="+mn-lt"/>
                          <a:ea typeface="+mn-ea"/>
                          <a:cs typeface="+mn-cs"/>
                        </a:rPr>
                        <a:t>人</a:t>
                      </a:r>
                      <a:r>
                        <a:rPr lang="en-US" sz="1000" kern="100">
                          <a:solidFill>
                            <a:schemeClr val="tx1"/>
                          </a:solidFill>
                          <a:effectLst/>
                          <a:latin typeface="+mn-lt"/>
                          <a:ea typeface="+mn-ea"/>
                          <a:cs typeface="+mn-cs"/>
                        </a:rPr>
                        <a:t>~3000</a:t>
                      </a:r>
                      <a:r>
                        <a:rPr lang="zh-CN" altLang="en-US" sz="1000" kern="100">
                          <a:solidFill>
                            <a:schemeClr val="tx1"/>
                          </a:solidFill>
                          <a:effectLst/>
                          <a:latin typeface="+mn-lt"/>
                          <a:ea typeface="+mn-ea"/>
                          <a:cs typeface="+mn-cs"/>
                        </a:rPr>
                        <a:t>人设置一处</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r>
              <a:tr h="922959">
                <a:tc>
                  <a:txBody>
                    <a:bodyPr/>
                    <a:lstStyle/>
                    <a:p>
                      <a:pPr algn="ctr">
                        <a:buNone/>
                      </a:pPr>
                      <a:r>
                        <a:rPr lang="zh-CN" altLang="en-US" sz="1000" kern="100">
                          <a:solidFill>
                            <a:schemeClr val="tx1"/>
                          </a:solidFill>
                          <a:effectLst/>
                          <a:latin typeface="+mn-lt"/>
                          <a:ea typeface="+mn-ea"/>
                          <a:cs typeface="+mn-cs"/>
                        </a:rPr>
                        <a:t>文化活动站</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250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1200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书报阅览、书画、文娱、健身、音乐欣赏、茶座等，可供青少年和老年人活动的场所</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）宜结合或靠近公共绿地设置；（</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500m</a:t>
                      </a:r>
                      <a:r>
                        <a:rPr lang="zh-CN" altLang="en-US" sz="1000" kern="100" dirty="0">
                          <a:solidFill>
                            <a:schemeClr val="tx1"/>
                          </a:solidFill>
                          <a:effectLst/>
                          <a:latin typeface="+mn-lt"/>
                          <a:ea typeface="+mn-ea"/>
                          <a:cs typeface="+mn-cs"/>
                        </a:rPr>
                        <a:t>；</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466237">
                <a:tc>
                  <a:txBody>
                    <a:bodyPr/>
                    <a:lstStyle/>
                    <a:p>
                      <a:pPr algn="ctr">
                        <a:buNone/>
                      </a:pPr>
                      <a:r>
                        <a:rPr lang="zh-CN" altLang="en-US" sz="1000" kern="100">
                          <a:solidFill>
                            <a:schemeClr val="tx1"/>
                          </a:solidFill>
                          <a:effectLst/>
                          <a:latin typeface="+mn-lt"/>
                          <a:ea typeface="+mn-ea"/>
                          <a:cs typeface="+mn-cs"/>
                        </a:rPr>
                        <a:t>再生资源回收点</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6</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居民可再生物资回收</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1000</a:t>
                      </a:r>
                      <a:r>
                        <a:rPr lang="zh-CN" altLang="en-US" sz="1000" kern="100" dirty="0">
                          <a:solidFill>
                            <a:schemeClr val="tx1"/>
                          </a:solidFill>
                          <a:effectLst/>
                          <a:latin typeface="+mn-lt"/>
                          <a:ea typeface="+mn-ea"/>
                          <a:cs typeface="+mn-cs"/>
                        </a:rPr>
                        <a:t>人～</a:t>
                      </a:r>
                      <a:r>
                        <a:rPr lang="en-US" sz="1000" kern="100" dirty="0">
                          <a:solidFill>
                            <a:schemeClr val="tx1"/>
                          </a:solidFill>
                          <a:effectLst/>
                          <a:latin typeface="+mn-lt"/>
                          <a:ea typeface="+mn-ea"/>
                          <a:cs typeface="+mn-cs"/>
                        </a:rPr>
                        <a:t>3000</a:t>
                      </a:r>
                      <a:r>
                        <a:rPr lang="zh-CN" altLang="en-US" sz="1000" kern="100" dirty="0">
                          <a:solidFill>
                            <a:schemeClr val="tx1"/>
                          </a:solidFill>
                          <a:effectLst/>
                          <a:latin typeface="+mn-lt"/>
                          <a:ea typeface="+mn-ea"/>
                          <a:cs typeface="+mn-cs"/>
                        </a:rPr>
                        <a:t>人设置</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处；（</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）用地面积不宜小于</a:t>
                      </a:r>
                      <a:r>
                        <a:rPr lang="en-US" sz="1000" kern="100" dirty="0">
                          <a:solidFill>
                            <a:schemeClr val="tx1"/>
                          </a:solidFill>
                          <a:effectLst/>
                          <a:latin typeface="+mn-lt"/>
                          <a:ea typeface="+mn-ea"/>
                          <a:cs typeface="+mn-cs"/>
                        </a:rPr>
                        <a:t>6</a:t>
                      </a:r>
                      <a:r>
                        <a:rPr lang="zh-CN" altLang="en-US" sz="1000" kern="100" dirty="0">
                          <a:solidFill>
                            <a:schemeClr val="tx1"/>
                          </a:solidFill>
                          <a:effectLst/>
                          <a:latin typeface="+mn-lt"/>
                          <a:ea typeface="+mn-ea"/>
                          <a:cs typeface="+mn-cs"/>
                        </a:rPr>
                        <a:t>㎡，其选址应满足卫生、防疫及居住环境等要求</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167589">
                <a:tc>
                  <a:txBody>
                    <a:bodyPr/>
                    <a:lstStyle/>
                    <a:p>
                      <a:pPr algn="ctr">
                        <a:buNone/>
                      </a:pPr>
                      <a:r>
                        <a:rPr lang="zh-CN" altLang="en-US" sz="1000" kern="100" dirty="0">
                          <a:solidFill>
                            <a:schemeClr val="tx1"/>
                          </a:solidFill>
                          <a:effectLst/>
                          <a:latin typeface="+mn-lt"/>
                          <a:ea typeface="+mn-ea"/>
                          <a:cs typeface="+mn-cs"/>
                        </a:rPr>
                        <a:t>公厕</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30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80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60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120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宜结合配套设施及室外综合健身场地设置</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234000">
                <a:tc gridSpan="5">
                  <a:txBody>
                    <a:bodyPr/>
                    <a:lstStyle/>
                    <a:p>
                      <a:pPr algn="ctr">
                        <a:buNone/>
                      </a:pPr>
                      <a:endParaRPr lang="zh-CN" altLang="en-US" sz="800" kern="100" dirty="0">
                        <a:solidFill>
                          <a:schemeClr val="tx1"/>
                        </a:solidFill>
                        <a:effectLst/>
                        <a:latin typeface="+mn-lt"/>
                        <a:ea typeface="+mn-ea"/>
                        <a:cs typeface="+mn-cs"/>
                      </a:endParaRPr>
                    </a:p>
                  </a:txBody>
                  <a:tcPr marL="68580" marR="68580" marT="9525" marB="0" anchor="ctr">
                    <a:solidFill>
                      <a:schemeClr val="bg1"/>
                    </a:solidFill>
                  </a:tcPr>
                </a:tc>
                <a:tc hMerge="1">
                  <a:tcPr marL="68580" marR="68580" marT="9525" marB="0" anchor="ctr">
                    <a:solidFill>
                      <a:schemeClr val="bg1"/>
                    </a:solidFill>
                  </a:tcPr>
                </a:tc>
                <a:tc hMerge="1">
                  <a:tcPr marL="68580" marR="68580" marT="9525" marB="0" anchor="ctr">
                    <a:solidFill>
                      <a:schemeClr val="bg1"/>
                    </a:solidFill>
                  </a:tcPr>
                </a:tc>
                <a:tc hMerge="1">
                  <a:tcPr marL="68580" marR="68580" marT="9525" marB="0" anchor="ctr">
                    <a:solidFill>
                      <a:schemeClr val="bg1"/>
                    </a:solidFill>
                  </a:tcPr>
                </a:tc>
                <a:tc hMerge="1">
                  <a:tcPr marL="68580" marR="68580" marT="9525" marB="0" anchor="ctr">
                    <a:solidFill>
                      <a:schemeClr val="bg1"/>
                    </a:solidFill>
                  </a:tcPr>
                </a:tc>
              </a:tr>
            </a:tbl>
          </a:graphicData>
        </a:graphic>
      </p:graphicFrame>
      <p:graphicFrame>
        <p:nvGraphicFramePr>
          <p:cNvPr id="10" name="表格 9"/>
          <p:cNvGraphicFramePr>
            <a:graphicFrameLocks noGrp="1"/>
          </p:cNvGraphicFramePr>
          <p:nvPr/>
        </p:nvGraphicFramePr>
        <p:xfrm>
          <a:off x="9579429" y="1404688"/>
          <a:ext cx="5356225" cy="9095992"/>
        </p:xfrm>
        <a:graphic>
          <a:graphicData uri="http://schemas.openxmlformats.org/drawingml/2006/table">
            <a:tbl>
              <a:tblPr>
                <a:tableStyleId>{5940675A-B579-460E-94D1-54222C63F5DA}</a:tableStyleId>
              </a:tblPr>
              <a:tblGrid>
                <a:gridCol w="650875"/>
                <a:gridCol w="590550"/>
                <a:gridCol w="619125"/>
                <a:gridCol w="990600"/>
                <a:gridCol w="2505075"/>
              </a:tblGrid>
              <a:tr h="0">
                <a:tc rowSpan="2">
                  <a:txBody>
                    <a:bodyPr/>
                    <a:lstStyle/>
                    <a:p>
                      <a:pPr algn="ctr">
                        <a:buNone/>
                      </a:pPr>
                      <a:r>
                        <a:rPr lang="zh-CN" altLang="en-US" sz="1000" kern="100" dirty="0">
                          <a:solidFill>
                            <a:schemeClr val="tx1"/>
                          </a:solidFill>
                          <a:effectLst/>
                          <a:latin typeface="+mn-lt"/>
                          <a:ea typeface="+mn-ea"/>
                          <a:cs typeface="+mn-cs"/>
                        </a:rPr>
                        <a:t>设施名称</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gridSpan="2">
                  <a:txBody>
                    <a:bodyPr/>
                    <a:lstStyle/>
                    <a:p>
                      <a:pPr algn="ctr">
                        <a:buNone/>
                      </a:pPr>
                      <a:r>
                        <a:rPr lang="zh-CN" sz="1200" kern="100">
                          <a:solidFill>
                            <a:srgbClr val="000000"/>
                          </a:solidFill>
                          <a:effectLst/>
                          <a:latin typeface="Times New Roman" panose="02020603050405020304" pitchFamily="18" charset="0"/>
                          <a:ea typeface="宋体" panose="02010600030101010101" pitchFamily="2" charset="-122"/>
                        </a:rPr>
                        <a:t>单项规模</a:t>
                      </a:r>
                      <a:endParaRPr lang="zh-CN" sz="1050" kern="100">
                        <a:effectLst/>
                        <a:latin typeface="Times New Roman" panose="02020603050405020304" pitchFamily="18" charset="0"/>
                        <a:ea typeface="宋体" panose="02010600030101010101" pitchFamily="2" charset="-122"/>
                      </a:endParaRPr>
                    </a:p>
                  </a:txBody>
                  <a:tcPr marL="68580" marR="68580" marT="9525" marB="0" anchor="ctr">
                    <a:solidFill>
                      <a:schemeClr val="bg1"/>
                    </a:solidFill>
                  </a:tcPr>
                </a:tc>
                <a:tc hMerge="1">
                  <a:tcPr>
                    <a:solidFill>
                      <a:schemeClr val="bg1"/>
                    </a:solidFill>
                  </a:tcPr>
                </a:tc>
                <a:tc rowSpan="2">
                  <a:txBody>
                    <a:bodyPr/>
                    <a:lstStyle/>
                    <a:p>
                      <a:pPr algn="ctr">
                        <a:buNone/>
                      </a:pPr>
                      <a:r>
                        <a:rPr lang="zh-CN" altLang="en-US" sz="1000" kern="100">
                          <a:solidFill>
                            <a:schemeClr val="tx1"/>
                          </a:solidFill>
                          <a:effectLst/>
                          <a:latin typeface="+mn-lt"/>
                          <a:ea typeface="+mn-ea"/>
                          <a:cs typeface="+mn-cs"/>
                        </a:rPr>
                        <a:t>服务内容</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rowSpan="2">
                  <a:txBody>
                    <a:bodyPr/>
                    <a:lstStyle/>
                    <a:p>
                      <a:pPr algn="ctr">
                        <a:buNone/>
                      </a:pPr>
                      <a:r>
                        <a:rPr lang="zh-CN" altLang="en-US" sz="1000" kern="100">
                          <a:solidFill>
                            <a:schemeClr val="tx1"/>
                          </a:solidFill>
                          <a:effectLst/>
                          <a:latin typeface="+mn-lt"/>
                          <a:ea typeface="+mn-ea"/>
                          <a:cs typeface="+mn-cs"/>
                        </a:rPr>
                        <a:t>设置要求</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r>
              <a:tr h="232449">
                <a:tc vMerge="1">
                  <a:tcPr>
                    <a:solidFill>
                      <a:schemeClr val="bg1"/>
                    </a:solidFill>
                  </a:tcPr>
                </a:tc>
                <a:tc>
                  <a:txBody>
                    <a:bodyPr/>
                    <a:lstStyle/>
                    <a:p>
                      <a:pPr algn="ctr">
                        <a:buNone/>
                      </a:pPr>
                      <a:r>
                        <a:rPr lang="zh-CN" altLang="en-US" sz="1000" kern="100" dirty="0">
                          <a:solidFill>
                            <a:schemeClr val="tx1"/>
                          </a:solidFill>
                          <a:effectLst/>
                          <a:latin typeface="+mn-lt"/>
                          <a:ea typeface="+mn-ea"/>
                          <a:cs typeface="+mn-cs"/>
                        </a:rPr>
                        <a:t>建筑面积</a:t>
                      </a:r>
                      <a:r>
                        <a:rPr lang="en-US" sz="1000" kern="100" dirty="0">
                          <a:solidFill>
                            <a:schemeClr val="tx1"/>
                          </a:solidFill>
                          <a:effectLst/>
                          <a:latin typeface="+mn-lt"/>
                          <a:ea typeface="+mn-ea"/>
                          <a:cs typeface="+mn-cs"/>
                        </a:rPr>
                        <a:t>(m²)</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用地面积</a:t>
                      </a:r>
                      <a:r>
                        <a:rPr lang="en-US" sz="1000" kern="100" dirty="0">
                          <a:solidFill>
                            <a:schemeClr val="tx1"/>
                          </a:solidFill>
                          <a:effectLst/>
                          <a:latin typeface="+mn-lt"/>
                          <a:ea typeface="+mn-ea"/>
                          <a:cs typeface="+mn-cs"/>
                        </a:rPr>
                        <a:t>(m²)</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vMerge="1">
                  <a:tcPr>
                    <a:solidFill>
                      <a:schemeClr val="bg1"/>
                    </a:solidFill>
                  </a:tcPr>
                </a:tc>
                <a:tc vMerge="1">
                  <a:tcPr/>
                </a:tc>
              </a:tr>
              <a:tr h="677393">
                <a:tc>
                  <a:txBody>
                    <a:bodyPr/>
                    <a:lstStyle/>
                    <a:p>
                      <a:pPr algn="ctr">
                        <a:buNone/>
                      </a:pPr>
                      <a:r>
                        <a:rPr lang="zh-CN" altLang="en-US" sz="1000" kern="100" dirty="0">
                          <a:solidFill>
                            <a:schemeClr val="tx1"/>
                          </a:solidFill>
                          <a:effectLst/>
                          <a:latin typeface="+mn-lt"/>
                          <a:ea typeface="+mn-ea"/>
                          <a:cs typeface="+mn-cs"/>
                        </a:rPr>
                        <a:t>社区服务站</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dirty="0">
                          <a:solidFill>
                            <a:schemeClr val="tx1"/>
                          </a:solidFill>
                          <a:effectLst/>
                          <a:latin typeface="+mn-lt"/>
                          <a:ea typeface="+mn-ea"/>
                          <a:cs typeface="+mn-cs"/>
                        </a:rPr>
                        <a:t>600</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1000</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500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800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含社区服务大厅、警务室、社区居委会办公室、居民活动用房，活动室、阅览室、残疾人康复室</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l">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）建筑面积不得低于</a:t>
                      </a:r>
                      <a:r>
                        <a:rPr lang="en-US" sz="1000" kern="100" dirty="0">
                          <a:solidFill>
                            <a:schemeClr val="tx1"/>
                          </a:solidFill>
                          <a:effectLst/>
                          <a:latin typeface="+mn-lt"/>
                          <a:ea typeface="+mn-ea"/>
                          <a:cs typeface="+mn-cs"/>
                        </a:rPr>
                        <a:t>600m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；与住宅同步规划、同步建设、同步验收、同步交付使用；建成后无偿移交给惠来县政府管理使用。</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1116737">
                <a:tc>
                  <a:txBody>
                    <a:bodyPr/>
                    <a:lstStyle/>
                    <a:p>
                      <a:pPr algn="ctr">
                        <a:buNone/>
                      </a:pPr>
                      <a:r>
                        <a:rPr lang="zh-CN" altLang="en-US" sz="1000" kern="100">
                          <a:solidFill>
                            <a:schemeClr val="tx1"/>
                          </a:solidFill>
                          <a:effectLst/>
                          <a:latin typeface="+mn-lt"/>
                          <a:ea typeface="+mn-ea"/>
                          <a:cs typeface="+mn-cs"/>
                        </a:rPr>
                        <a:t>社区卫生服务站</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120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270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dirty="0">
                          <a:solidFill>
                            <a:schemeClr val="tx1"/>
                          </a:solidFill>
                          <a:effectLst/>
                          <a:latin typeface="+mn-lt"/>
                          <a:ea typeface="+mn-ea"/>
                          <a:cs typeface="+mn-cs"/>
                        </a:rPr>
                        <a:t>——</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预防、医疗、计生等服务</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marL="0" lvl="0" indent="0" algn="l">
                        <a:buFont typeface="+mj-lt"/>
                        <a:buNone/>
                      </a:pPr>
                      <a:r>
                        <a:rPr lang="zh-CN" altLang="zh-CN" sz="1000" kern="100" dirty="0">
                          <a:solidFill>
                            <a:schemeClr val="tx1"/>
                          </a:solidFill>
                          <a:effectLst/>
                          <a:latin typeface="+mn-lt"/>
                          <a:ea typeface="+mn-ea"/>
                          <a:cs typeface="+mn-cs"/>
                        </a:rPr>
                        <a:t>（</a:t>
                      </a:r>
                      <a:r>
                        <a:rPr lang="en-US" altLang="zh-CN" sz="1000" kern="100" dirty="0">
                          <a:solidFill>
                            <a:schemeClr val="tx1"/>
                          </a:solidFill>
                          <a:effectLst/>
                          <a:latin typeface="+mn-lt"/>
                          <a:ea typeface="+mn-ea"/>
                          <a:cs typeface="+mn-cs"/>
                        </a:rPr>
                        <a:t>1</a:t>
                      </a:r>
                      <a:r>
                        <a:rPr lang="zh-CN" altLang="zh-CN" sz="1000" kern="100" dirty="0">
                          <a:solidFill>
                            <a:schemeClr val="tx1"/>
                          </a:solidFill>
                          <a:effectLst/>
                          <a:latin typeface="+mn-lt"/>
                          <a:ea typeface="+mn-ea"/>
                          <a:cs typeface="+mn-cs"/>
                        </a:rPr>
                        <a:t>）</a:t>
                      </a:r>
                      <a:r>
                        <a:rPr lang="zh-CN" altLang="en-US" sz="1000" kern="100" dirty="0">
                          <a:solidFill>
                            <a:schemeClr val="tx1"/>
                          </a:solidFill>
                          <a:effectLst/>
                          <a:latin typeface="+mn-lt"/>
                          <a:ea typeface="+mn-ea"/>
                          <a:cs typeface="+mn-cs"/>
                        </a:rPr>
                        <a:t>在人口较多、服务半径较大、社区卫生服务中心难以覆盖的社区，宜设置社区卫生站加以补充；</a:t>
                      </a:r>
                      <a:r>
                        <a:rPr lang="en-US" sz="1000" kern="100" dirty="0">
                          <a:solidFill>
                            <a:schemeClr val="tx1"/>
                          </a:solidFill>
                          <a:effectLst/>
                          <a:latin typeface="+mn-lt"/>
                          <a:ea typeface="+mn-ea"/>
                          <a:cs typeface="+mn-cs"/>
                        </a:rPr>
                        <a:t>      </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3</a:t>
                      </a:r>
                      <a:r>
                        <a:rPr lang="zh-CN" altLang="en-US" sz="1000" kern="100" dirty="0">
                          <a:solidFill>
                            <a:schemeClr val="tx1"/>
                          </a:solidFill>
                          <a:effectLst/>
                          <a:latin typeface="+mn-lt"/>
                          <a:ea typeface="+mn-ea"/>
                          <a:cs typeface="+mn-cs"/>
                        </a:rPr>
                        <a:t>）建筑面积不得低于</a:t>
                      </a:r>
                      <a:r>
                        <a:rPr lang="en-US" sz="1000" kern="100" dirty="0">
                          <a:solidFill>
                            <a:schemeClr val="tx1"/>
                          </a:solidFill>
                          <a:effectLst/>
                          <a:latin typeface="+mn-lt"/>
                          <a:ea typeface="+mn-ea"/>
                          <a:cs typeface="+mn-cs"/>
                        </a:rPr>
                        <a:t>120m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   </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4</a:t>
                      </a:r>
                      <a:r>
                        <a:rPr lang="zh-CN" altLang="en-US" sz="1000" kern="100" dirty="0">
                          <a:solidFill>
                            <a:schemeClr val="tx1"/>
                          </a:solidFill>
                          <a:effectLst/>
                          <a:latin typeface="+mn-lt"/>
                          <a:ea typeface="+mn-ea"/>
                          <a:cs typeface="+mn-cs"/>
                        </a:rPr>
                        <a:t>）社区卫生服务站应安排在建筑首层并应有专用出入口；与住宅同步规划、同步建设、同步验收、同步交付使用；建成后无偿移交给惠来县政府管理使用。</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461398">
                <a:tc>
                  <a:txBody>
                    <a:bodyPr/>
                    <a:lstStyle/>
                    <a:p>
                      <a:pPr algn="ctr">
                        <a:buNone/>
                      </a:pPr>
                      <a:r>
                        <a:rPr lang="zh-CN" altLang="en-US" sz="1000" kern="100">
                          <a:solidFill>
                            <a:schemeClr val="tx1"/>
                          </a:solidFill>
                          <a:effectLst/>
                          <a:latin typeface="+mn-lt"/>
                          <a:ea typeface="+mn-ea"/>
                          <a:cs typeface="+mn-cs"/>
                        </a:rPr>
                        <a:t>老年人日间照料中心</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350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750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老年人日托服务，包括餐饮、文娱、健身、医疗、保健等</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l">
                        <a:buNone/>
                      </a:pP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a:t>
                      </a:r>
                      <a:r>
                        <a:rPr lang="zh-CN" altLang="en-US" sz="1000" kern="100">
                          <a:solidFill>
                            <a:schemeClr val="tx1"/>
                          </a:solidFill>
                          <a:effectLst/>
                          <a:latin typeface="+mn-lt"/>
                          <a:ea typeface="+mn-ea"/>
                          <a:cs typeface="+mn-cs"/>
                        </a:rPr>
                        <a:t>）服务半径不宜大于</a:t>
                      </a:r>
                      <a:r>
                        <a:rPr lang="en-US" sz="1000" kern="100">
                          <a:solidFill>
                            <a:schemeClr val="tx1"/>
                          </a:solidFill>
                          <a:effectLst/>
                          <a:latin typeface="+mn-lt"/>
                          <a:ea typeface="+mn-ea"/>
                          <a:cs typeface="+mn-cs"/>
                        </a:rPr>
                        <a:t>300m</a:t>
                      </a:r>
                      <a:r>
                        <a:rPr lang="zh-CN" alt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p>
                      <a:pPr algn="l">
                        <a:buNone/>
                      </a:pPr>
                      <a:r>
                        <a:rPr lang="zh-CN" altLang="en-US" sz="1000" kern="100">
                          <a:solidFill>
                            <a:schemeClr val="tx1"/>
                          </a:solidFill>
                          <a:effectLst/>
                          <a:latin typeface="+mn-lt"/>
                          <a:ea typeface="+mn-ea"/>
                          <a:cs typeface="+mn-cs"/>
                        </a:rPr>
                        <a:t>与住宅同步规划、同步建设、同步验收、同步交付使用；建成后无偿移交给惠来县政府管理使用。</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r>
              <a:tr h="498156">
                <a:tc>
                  <a:txBody>
                    <a:bodyPr/>
                    <a:lstStyle/>
                    <a:p>
                      <a:pPr algn="ctr">
                        <a:buNone/>
                      </a:pPr>
                      <a:r>
                        <a:rPr lang="zh-CN" altLang="en-US" sz="1000" kern="100">
                          <a:solidFill>
                            <a:schemeClr val="tx1"/>
                          </a:solidFill>
                          <a:effectLst/>
                          <a:latin typeface="+mn-lt"/>
                          <a:ea typeface="+mn-ea"/>
                          <a:cs typeface="+mn-cs"/>
                        </a:rPr>
                        <a:t>社区养老服务设施</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≥20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/100</a:t>
                      </a:r>
                      <a:r>
                        <a:rPr lang="zh-CN" altLang="en-US" sz="1000" kern="100">
                          <a:solidFill>
                            <a:schemeClr val="tx1"/>
                          </a:solidFill>
                          <a:effectLst/>
                          <a:latin typeface="+mn-lt"/>
                          <a:ea typeface="+mn-ea"/>
                          <a:cs typeface="+mn-cs"/>
                        </a:rPr>
                        <a:t>户</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老年人日托服务，包括餐饮、文娱、健身、医疗、保健等</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l">
                        <a:buNone/>
                      </a:pPr>
                      <a:r>
                        <a:rPr lang="zh-CN" altLang="en-US" sz="1000" kern="100" dirty="0">
                          <a:solidFill>
                            <a:schemeClr val="tx1"/>
                          </a:solidFill>
                          <a:effectLst/>
                          <a:latin typeface="+mn-lt"/>
                          <a:ea typeface="+mn-ea"/>
                          <a:cs typeface="+mn-cs"/>
                        </a:rPr>
                        <a:t>与住宅同步规划、同步建设、同步验收、同步交付使用；养老服务设施建成后无偿移交给惠来县政府管理使用。</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730605">
                <a:tc>
                  <a:txBody>
                    <a:bodyPr/>
                    <a:lstStyle/>
                    <a:p>
                      <a:pPr algn="ctr">
                        <a:buNone/>
                      </a:pPr>
                      <a:r>
                        <a:rPr lang="zh-CN" altLang="en-US" sz="1000" kern="100" dirty="0">
                          <a:solidFill>
                            <a:schemeClr val="tx1"/>
                          </a:solidFill>
                          <a:effectLst/>
                          <a:latin typeface="+mn-lt"/>
                          <a:ea typeface="+mn-ea"/>
                          <a:cs typeface="+mn-cs"/>
                        </a:rPr>
                        <a:t>室外综合健身场地（含老年人户外活动场地）</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dirty="0">
                          <a:solidFill>
                            <a:schemeClr val="tx1"/>
                          </a:solidFill>
                          <a:effectLst/>
                          <a:latin typeface="+mn-lt"/>
                          <a:ea typeface="+mn-ea"/>
                          <a:cs typeface="+mn-cs"/>
                        </a:rPr>
                        <a:t>——</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750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健身场所，含广场舞场地</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）用地面积不宜小于</a:t>
                      </a:r>
                      <a:r>
                        <a:rPr lang="en-US" sz="1000" kern="100" dirty="0">
                          <a:solidFill>
                            <a:schemeClr val="tx1"/>
                          </a:solidFill>
                          <a:effectLst/>
                          <a:latin typeface="+mn-lt"/>
                          <a:ea typeface="+mn-ea"/>
                          <a:cs typeface="+mn-cs"/>
                        </a:rPr>
                        <a:t>150m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3</a:t>
                      </a:r>
                      <a:r>
                        <a:rPr lang="zh-CN" altLang="en-US" sz="1000" kern="100" dirty="0">
                          <a:solidFill>
                            <a:schemeClr val="tx1"/>
                          </a:solidFill>
                          <a:effectLst/>
                          <a:latin typeface="+mn-lt"/>
                          <a:ea typeface="+mn-ea"/>
                          <a:cs typeface="+mn-cs"/>
                        </a:rPr>
                        <a:t>）老年人户外活动场地应设置休憩设施，附近宜设置公共厕所；（</a:t>
                      </a:r>
                      <a:r>
                        <a:rPr lang="en-US" sz="1000" kern="100" dirty="0">
                          <a:solidFill>
                            <a:schemeClr val="tx1"/>
                          </a:solidFill>
                          <a:effectLst/>
                          <a:latin typeface="+mn-lt"/>
                          <a:ea typeface="+mn-ea"/>
                          <a:cs typeface="+mn-cs"/>
                        </a:rPr>
                        <a:t>4</a:t>
                      </a:r>
                      <a:r>
                        <a:rPr lang="zh-CN" altLang="en-US" sz="1000" kern="100" dirty="0">
                          <a:solidFill>
                            <a:schemeClr val="tx1"/>
                          </a:solidFill>
                          <a:effectLst/>
                          <a:latin typeface="+mn-lt"/>
                          <a:ea typeface="+mn-ea"/>
                          <a:cs typeface="+mn-cs"/>
                        </a:rPr>
                        <a:t>）广场舞等活动场地的设置应避免噪声扰民</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509358">
                <a:tc>
                  <a:txBody>
                    <a:bodyPr/>
                    <a:lstStyle/>
                    <a:p>
                      <a:pPr algn="ctr">
                        <a:buNone/>
                      </a:pPr>
                      <a:r>
                        <a:rPr lang="zh-CN" altLang="en-US" sz="1000" kern="100">
                          <a:solidFill>
                            <a:schemeClr val="tx1"/>
                          </a:solidFill>
                          <a:effectLst/>
                          <a:latin typeface="+mn-lt"/>
                          <a:ea typeface="+mn-ea"/>
                          <a:cs typeface="+mn-cs"/>
                        </a:rPr>
                        <a:t>小型多功能运动（球类）场地</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dirty="0">
                          <a:solidFill>
                            <a:schemeClr val="tx1"/>
                          </a:solidFill>
                          <a:effectLst/>
                          <a:latin typeface="+mn-lt"/>
                          <a:ea typeface="+mn-ea"/>
                          <a:cs typeface="+mn-cs"/>
                        </a:rPr>
                        <a:t>770</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1310</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小型多功能运动场地或同等规模的球类场地</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marL="0" lvl="0" indent="0" algn="ctr">
                        <a:buFont typeface="+mj-lt"/>
                        <a:buNone/>
                      </a:pP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300m</a:t>
                      </a:r>
                      <a:r>
                        <a:rPr lang="zh-CN" altLang="en-US" sz="1000" kern="100" dirty="0">
                          <a:solidFill>
                            <a:schemeClr val="tx1"/>
                          </a:solidFill>
                          <a:effectLst/>
                          <a:latin typeface="+mn-lt"/>
                          <a:ea typeface="+mn-ea"/>
                          <a:cs typeface="+mn-cs"/>
                        </a:rPr>
                        <a:t>、用地面积不宜小于</a:t>
                      </a:r>
                      <a:r>
                        <a:rPr lang="en-US" sz="1000" kern="100" dirty="0">
                          <a:solidFill>
                            <a:schemeClr val="tx1"/>
                          </a:solidFill>
                          <a:effectLst/>
                          <a:latin typeface="+mn-lt"/>
                          <a:ea typeface="+mn-ea"/>
                          <a:cs typeface="+mn-cs"/>
                        </a:rPr>
                        <a:t>800m</a:t>
                      </a:r>
                      <a:r>
                        <a:rPr lang="en-US" altLang="zh-CN" sz="1000" kern="100" dirty="0">
                          <a:solidFill>
                            <a:schemeClr val="tx1"/>
                          </a:solidFill>
                          <a:effectLst/>
                          <a:latin typeface="+mn-lt"/>
                          <a:ea typeface="+mn-ea"/>
                          <a:cs typeface="+mn-cs"/>
                        </a:rPr>
                        <a:t>²</a:t>
                      </a:r>
                      <a:r>
                        <a:rPr lang="zh-CN" altLang="en-US" sz="1000" kern="100" dirty="0">
                          <a:solidFill>
                            <a:schemeClr val="tx1"/>
                          </a:solidFill>
                          <a:effectLst/>
                          <a:latin typeface="+mn-lt"/>
                          <a:ea typeface="+mn-ea"/>
                          <a:cs typeface="+mn-cs"/>
                        </a:rPr>
                        <a:t>；宜配置半场篮球场</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个、门球场地</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个、乒乓球场地</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个；门球活动场地应提供休憩服务和安全防护措施</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509358">
                <a:tc>
                  <a:txBody>
                    <a:bodyPr/>
                    <a:lstStyle/>
                    <a:p>
                      <a:pPr algn="ctr">
                        <a:buNone/>
                      </a:pPr>
                      <a:r>
                        <a:rPr lang="zh-CN" altLang="en-US" sz="1000" kern="100">
                          <a:solidFill>
                            <a:schemeClr val="tx1"/>
                          </a:solidFill>
                          <a:effectLst/>
                          <a:latin typeface="+mn-lt"/>
                          <a:ea typeface="+mn-ea"/>
                          <a:cs typeface="+mn-cs"/>
                        </a:rPr>
                        <a:t>幼儿园</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1270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2000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保教</a:t>
                      </a:r>
                      <a:r>
                        <a:rPr lang="en-US" sz="1000" kern="100" dirty="0">
                          <a:solidFill>
                            <a:schemeClr val="tx1"/>
                          </a:solidFill>
                          <a:effectLst/>
                          <a:latin typeface="+mn-lt"/>
                          <a:ea typeface="+mn-ea"/>
                          <a:cs typeface="+mn-cs"/>
                        </a:rPr>
                        <a:t>3</a:t>
                      </a:r>
                      <a:r>
                        <a:rPr lang="zh-CN" altLang="en-US" sz="1000" kern="100" dirty="0">
                          <a:solidFill>
                            <a:schemeClr val="tx1"/>
                          </a:solidFill>
                          <a:effectLst/>
                          <a:latin typeface="+mn-lt"/>
                          <a:ea typeface="+mn-ea"/>
                          <a:cs typeface="+mn-cs"/>
                        </a:rPr>
                        <a:t>周岁</a:t>
                      </a:r>
                      <a:r>
                        <a:rPr lang="en-US" sz="1000" kern="100" dirty="0">
                          <a:solidFill>
                            <a:schemeClr val="tx1"/>
                          </a:solidFill>
                          <a:effectLst/>
                          <a:latin typeface="+mn-lt"/>
                          <a:ea typeface="+mn-ea"/>
                          <a:cs typeface="+mn-cs"/>
                        </a:rPr>
                        <a:t>~6</a:t>
                      </a:r>
                      <a:r>
                        <a:rPr lang="zh-CN" altLang="en-US" sz="1000" kern="100" dirty="0">
                          <a:solidFill>
                            <a:schemeClr val="tx1"/>
                          </a:solidFill>
                          <a:effectLst/>
                          <a:latin typeface="+mn-lt"/>
                          <a:ea typeface="+mn-ea"/>
                          <a:cs typeface="+mn-cs"/>
                        </a:rPr>
                        <a:t>周岁的学龄前儿童</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应设置不少于</a:t>
                      </a:r>
                      <a:r>
                        <a:rPr lang="en-US" sz="1000" kern="100" dirty="0">
                          <a:solidFill>
                            <a:schemeClr val="tx1"/>
                          </a:solidFill>
                          <a:effectLst/>
                          <a:latin typeface="+mn-lt"/>
                          <a:ea typeface="+mn-ea"/>
                          <a:cs typeface="+mn-cs"/>
                        </a:rPr>
                        <a:t>6</a:t>
                      </a:r>
                      <a:r>
                        <a:rPr lang="zh-CN" altLang="en-US" sz="1000" kern="100" dirty="0">
                          <a:solidFill>
                            <a:schemeClr val="tx1"/>
                          </a:solidFill>
                          <a:effectLst/>
                          <a:latin typeface="+mn-lt"/>
                          <a:ea typeface="+mn-ea"/>
                          <a:cs typeface="+mn-cs"/>
                        </a:rPr>
                        <a:t>个班应与开发项目主体建设同步规划、同步建设、同步验收，同步无偿移交政府管理使用。分期建设的，原则上应与第一期同步规划报建。主出入囗应临规划市政道路设置</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593376">
                <a:tc>
                  <a:txBody>
                    <a:bodyPr/>
                    <a:lstStyle/>
                    <a:p>
                      <a:pPr algn="ctr">
                        <a:buNone/>
                      </a:pPr>
                      <a:r>
                        <a:rPr lang="zh-CN" altLang="en-US" sz="1000" kern="100">
                          <a:solidFill>
                            <a:schemeClr val="tx1"/>
                          </a:solidFill>
                          <a:effectLst/>
                          <a:latin typeface="+mn-lt"/>
                          <a:ea typeface="+mn-ea"/>
                          <a:cs typeface="+mn-cs"/>
                        </a:rPr>
                        <a:t>生活垃圾收集站</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 </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120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200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居民生活垃圾收集</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marL="0" lvl="0" indent="0" algn="l">
                        <a:buFont typeface="+mj-lt"/>
                        <a:buNone/>
                      </a:pPr>
                      <a:r>
                        <a:rPr lang="zh-CN" altLang="en-US" sz="1000" kern="100" dirty="0">
                          <a:solidFill>
                            <a:schemeClr val="tx1"/>
                          </a:solidFill>
                          <a:effectLst/>
                          <a:latin typeface="+mn-lt"/>
                          <a:ea typeface="+mn-ea"/>
                          <a:cs typeface="+mn-cs"/>
                        </a:rPr>
                        <a:t>居住人囗规模大于</a:t>
                      </a:r>
                      <a:r>
                        <a:rPr lang="en-US" sz="1000" kern="100" dirty="0">
                          <a:solidFill>
                            <a:schemeClr val="tx1"/>
                          </a:solidFill>
                          <a:effectLst/>
                          <a:latin typeface="+mn-lt"/>
                          <a:ea typeface="+mn-ea"/>
                          <a:cs typeface="+mn-cs"/>
                        </a:rPr>
                        <a:t>5000</a:t>
                      </a:r>
                      <a:r>
                        <a:rPr lang="zh-CN" altLang="en-US" sz="1000" kern="100" dirty="0">
                          <a:solidFill>
                            <a:schemeClr val="tx1"/>
                          </a:solidFill>
                          <a:effectLst/>
                          <a:latin typeface="+mn-lt"/>
                          <a:ea typeface="+mn-ea"/>
                          <a:cs typeface="+mn-cs"/>
                        </a:rPr>
                        <a:t>人的居住区及规模较大的商业综合体可单独设置收集站；</a:t>
                      </a:r>
                      <a:endParaRPr lang="zh-CN" altLang="en-US" sz="1000" kern="100" dirty="0">
                        <a:solidFill>
                          <a:schemeClr val="tx1"/>
                        </a:solidFill>
                        <a:effectLst/>
                        <a:latin typeface="+mn-lt"/>
                        <a:ea typeface="+mn-ea"/>
                        <a:cs typeface="+mn-cs"/>
                      </a:endParaRPr>
                    </a:p>
                    <a:p>
                      <a:pPr algn="l">
                        <a:buNone/>
                      </a:pPr>
                      <a:r>
                        <a:rPr lang="zh-CN" altLang="en-US" sz="1000" kern="100" dirty="0">
                          <a:solidFill>
                            <a:schemeClr val="tx1"/>
                          </a:solidFill>
                          <a:effectLst/>
                          <a:latin typeface="+mn-lt"/>
                          <a:ea typeface="+mn-ea"/>
                          <a:cs typeface="+mn-cs"/>
                        </a:rPr>
                        <a:t>采用人力收集的，服务半径宜为</a:t>
                      </a:r>
                      <a:r>
                        <a:rPr lang="en-US" sz="1000" kern="100" dirty="0">
                          <a:solidFill>
                            <a:schemeClr val="tx1"/>
                          </a:solidFill>
                          <a:effectLst/>
                          <a:latin typeface="+mn-lt"/>
                          <a:ea typeface="+mn-ea"/>
                          <a:cs typeface="+mn-cs"/>
                        </a:rPr>
                        <a:t>400m</a:t>
                      </a:r>
                      <a:r>
                        <a:rPr lang="zh-CN" altLang="en-US" sz="1000" kern="100" dirty="0">
                          <a:solidFill>
                            <a:schemeClr val="tx1"/>
                          </a:solidFill>
                          <a:effectLst/>
                          <a:latin typeface="+mn-lt"/>
                          <a:ea typeface="+mn-ea"/>
                          <a:cs typeface="+mn-cs"/>
                        </a:rPr>
                        <a:t>，最大不宜超过</a:t>
                      </a:r>
                      <a:r>
                        <a:rPr lang="en-US" sz="1000" kern="100" dirty="0">
                          <a:solidFill>
                            <a:schemeClr val="tx1"/>
                          </a:solidFill>
                          <a:effectLst/>
                          <a:latin typeface="+mn-lt"/>
                          <a:ea typeface="+mn-ea"/>
                          <a:cs typeface="+mn-cs"/>
                        </a:rPr>
                        <a:t>1km</a:t>
                      </a:r>
                      <a:r>
                        <a:rPr lang="zh-CN" altLang="en-US" sz="1000" kern="100" dirty="0">
                          <a:solidFill>
                            <a:schemeClr val="tx1"/>
                          </a:solidFill>
                          <a:effectLst/>
                          <a:latin typeface="+mn-lt"/>
                          <a:ea typeface="+mn-ea"/>
                          <a:cs typeface="+mn-cs"/>
                        </a:rPr>
                        <a:t>；采用小型机动车收集的，服务半径不宜超过</a:t>
                      </a:r>
                      <a:r>
                        <a:rPr lang="en-US" sz="1000" kern="100" dirty="0">
                          <a:solidFill>
                            <a:schemeClr val="tx1"/>
                          </a:solidFill>
                          <a:effectLst/>
                          <a:latin typeface="+mn-lt"/>
                          <a:ea typeface="+mn-ea"/>
                          <a:cs typeface="+mn-cs"/>
                        </a:rPr>
                        <a:t>2km</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173287">
                <a:tc>
                  <a:txBody>
                    <a:bodyPr/>
                    <a:lstStyle/>
                    <a:p>
                      <a:pPr algn="ctr">
                        <a:buNone/>
                      </a:pPr>
                      <a:r>
                        <a:rPr lang="zh-CN" altLang="en-US" sz="1000" kern="100">
                          <a:solidFill>
                            <a:schemeClr val="tx1"/>
                          </a:solidFill>
                          <a:effectLst/>
                          <a:latin typeface="+mn-lt"/>
                          <a:ea typeface="+mn-ea"/>
                          <a:cs typeface="+mn-cs"/>
                        </a:rPr>
                        <a:t>社区商业网点</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居民日常生活用品销售</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1000</a:t>
                      </a:r>
                      <a:r>
                        <a:rPr lang="zh-CN" altLang="en-US" sz="1000" kern="100">
                          <a:solidFill>
                            <a:schemeClr val="tx1"/>
                          </a:solidFill>
                          <a:effectLst/>
                          <a:latin typeface="+mn-lt"/>
                          <a:ea typeface="+mn-ea"/>
                          <a:cs typeface="+mn-cs"/>
                        </a:rPr>
                        <a:t>人</a:t>
                      </a:r>
                      <a:r>
                        <a:rPr lang="en-US" sz="1000" kern="100">
                          <a:solidFill>
                            <a:schemeClr val="tx1"/>
                          </a:solidFill>
                          <a:effectLst/>
                          <a:latin typeface="+mn-lt"/>
                          <a:ea typeface="+mn-ea"/>
                          <a:cs typeface="+mn-cs"/>
                        </a:rPr>
                        <a:t>~3000</a:t>
                      </a:r>
                      <a:r>
                        <a:rPr lang="zh-CN" altLang="en-US" sz="1000" kern="100">
                          <a:solidFill>
                            <a:schemeClr val="tx1"/>
                          </a:solidFill>
                          <a:effectLst/>
                          <a:latin typeface="+mn-lt"/>
                          <a:ea typeface="+mn-ea"/>
                          <a:cs typeface="+mn-cs"/>
                        </a:rPr>
                        <a:t>人设置一处</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r>
              <a:tr h="677393">
                <a:tc>
                  <a:txBody>
                    <a:bodyPr/>
                    <a:lstStyle/>
                    <a:p>
                      <a:pPr algn="ctr">
                        <a:buNone/>
                      </a:pPr>
                      <a:r>
                        <a:rPr lang="zh-CN" altLang="en-US" sz="1000" kern="100">
                          <a:solidFill>
                            <a:schemeClr val="tx1"/>
                          </a:solidFill>
                          <a:effectLst/>
                          <a:latin typeface="+mn-lt"/>
                          <a:ea typeface="+mn-ea"/>
                          <a:cs typeface="+mn-cs"/>
                        </a:rPr>
                        <a:t>文化活动站</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250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1200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altLang="zh-CN"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书报阅览、书画、文娱、健身、音乐欣赏、茶座等，可供青少年和老年人活动的场所</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）宜结合或靠近公共绿地设置；（</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）服务半径不宜大于</a:t>
                      </a:r>
                      <a:r>
                        <a:rPr lang="en-US" sz="1000" kern="100" dirty="0">
                          <a:solidFill>
                            <a:schemeClr val="tx1"/>
                          </a:solidFill>
                          <a:effectLst/>
                          <a:latin typeface="+mn-lt"/>
                          <a:ea typeface="+mn-ea"/>
                          <a:cs typeface="+mn-cs"/>
                        </a:rPr>
                        <a:t>500m</a:t>
                      </a:r>
                      <a:r>
                        <a:rPr lang="zh-CN" altLang="en-US" sz="1000" kern="100" dirty="0">
                          <a:solidFill>
                            <a:schemeClr val="tx1"/>
                          </a:solidFill>
                          <a:effectLst/>
                          <a:latin typeface="+mn-lt"/>
                          <a:ea typeface="+mn-ea"/>
                          <a:cs typeface="+mn-cs"/>
                        </a:rPr>
                        <a:t>；</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341322">
                <a:tc>
                  <a:txBody>
                    <a:bodyPr/>
                    <a:lstStyle/>
                    <a:p>
                      <a:pPr algn="ctr">
                        <a:buNone/>
                      </a:pPr>
                      <a:r>
                        <a:rPr lang="zh-CN" altLang="en-US" sz="1000" kern="100">
                          <a:solidFill>
                            <a:schemeClr val="tx1"/>
                          </a:solidFill>
                          <a:effectLst/>
                          <a:latin typeface="+mn-lt"/>
                          <a:ea typeface="+mn-ea"/>
                          <a:cs typeface="+mn-cs"/>
                        </a:rPr>
                        <a:t>再生资源回收点</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6</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a:solidFill>
                            <a:schemeClr val="tx1"/>
                          </a:solidFill>
                          <a:effectLst/>
                          <a:latin typeface="+mn-lt"/>
                          <a:ea typeface="+mn-ea"/>
                          <a:cs typeface="+mn-cs"/>
                        </a:rPr>
                        <a:t>居民可再生物资回收</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a:t>
                      </a:r>
                      <a:r>
                        <a:rPr lang="en-US" sz="1000" kern="100" dirty="0">
                          <a:solidFill>
                            <a:schemeClr val="tx1"/>
                          </a:solidFill>
                          <a:effectLst/>
                          <a:latin typeface="+mn-lt"/>
                          <a:ea typeface="+mn-ea"/>
                          <a:cs typeface="+mn-cs"/>
                        </a:rPr>
                        <a:t>1000</a:t>
                      </a:r>
                      <a:r>
                        <a:rPr lang="zh-CN" altLang="en-US" sz="1000" kern="100" dirty="0">
                          <a:solidFill>
                            <a:schemeClr val="tx1"/>
                          </a:solidFill>
                          <a:effectLst/>
                          <a:latin typeface="+mn-lt"/>
                          <a:ea typeface="+mn-ea"/>
                          <a:cs typeface="+mn-cs"/>
                        </a:rPr>
                        <a:t>人～</a:t>
                      </a:r>
                      <a:r>
                        <a:rPr lang="en-US" sz="1000" kern="100" dirty="0">
                          <a:solidFill>
                            <a:schemeClr val="tx1"/>
                          </a:solidFill>
                          <a:effectLst/>
                          <a:latin typeface="+mn-lt"/>
                          <a:ea typeface="+mn-ea"/>
                          <a:cs typeface="+mn-cs"/>
                        </a:rPr>
                        <a:t>3000</a:t>
                      </a:r>
                      <a:r>
                        <a:rPr lang="zh-CN" altLang="en-US" sz="1000" kern="100" dirty="0">
                          <a:solidFill>
                            <a:schemeClr val="tx1"/>
                          </a:solidFill>
                          <a:effectLst/>
                          <a:latin typeface="+mn-lt"/>
                          <a:ea typeface="+mn-ea"/>
                          <a:cs typeface="+mn-cs"/>
                        </a:rPr>
                        <a:t>人设置</a:t>
                      </a:r>
                      <a:r>
                        <a:rPr lang="en-US" sz="1000" kern="100" dirty="0">
                          <a:solidFill>
                            <a:schemeClr val="tx1"/>
                          </a:solidFill>
                          <a:effectLst/>
                          <a:latin typeface="+mn-lt"/>
                          <a:ea typeface="+mn-ea"/>
                          <a:cs typeface="+mn-cs"/>
                        </a:rPr>
                        <a:t>1</a:t>
                      </a:r>
                      <a:r>
                        <a:rPr lang="zh-CN" altLang="en-US" sz="1000" kern="100" dirty="0">
                          <a:solidFill>
                            <a:schemeClr val="tx1"/>
                          </a:solidFill>
                          <a:effectLst/>
                          <a:latin typeface="+mn-lt"/>
                          <a:ea typeface="+mn-ea"/>
                          <a:cs typeface="+mn-cs"/>
                        </a:rPr>
                        <a:t>处；（</a:t>
                      </a:r>
                      <a:r>
                        <a:rPr lang="en-US" sz="1000" kern="100" dirty="0">
                          <a:solidFill>
                            <a:schemeClr val="tx1"/>
                          </a:solidFill>
                          <a:effectLst/>
                          <a:latin typeface="+mn-lt"/>
                          <a:ea typeface="+mn-ea"/>
                          <a:cs typeface="+mn-cs"/>
                        </a:rPr>
                        <a:t>2</a:t>
                      </a:r>
                      <a:r>
                        <a:rPr lang="zh-CN" altLang="en-US" sz="1000" kern="100" dirty="0">
                          <a:solidFill>
                            <a:schemeClr val="tx1"/>
                          </a:solidFill>
                          <a:effectLst/>
                          <a:latin typeface="+mn-lt"/>
                          <a:ea typeface="+mn-ea"/>
                          <a:cs typeface="+mn-cs"/>
                        </a:rPr>
                        <a:t>）用地面积不宜小于</a:t>
                      </a:r>
                      <a:r>
                        <a:rPr lang="en-US" sz="1000" kern="100" dirty="0">
                          <a:solidFill>
                            <a:schemeClr val="tx1"/>
                          </a:solidFill>
                          <a:effectLst/>
                          <a:latin typeface="+mn-lt"/>
                          <a:ea typeface="+mn-ea"/>
                          <a:cs typeface="+mn-cs"/>
                        </a:rPr>
                        <a:t>6</a:t>
                      </a:r>
                      <a:r>
                        <a:rPr lang="zh-CN" altLang="en-US" sz="1000" kern="100" dirty="0">
                          <a:solidFill>
                            <a:schemeClr val="tx1"/>
                          </a:solidFill>
                          <a:effectLst/>
                          <a:latin typeface="+mn-lt"/>
                          <a:ea typeface="+mn-ea"/>
                          <a:cs typeface="+mn-cs"/>
                        </a:rPr>
                        <a:t>㎡，其选址应满足卫生、防疫及居住环境等要求</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173287">
                <a:tc>
                  <a:txBody>
                    <a:bodyPr/>
                    <a:lstStyle/>
                    <a:p>
                      <a:pPr algn="ctr">
                        <a:buNone/>
                      </a:pPr>
                      <a:r>
                        <a:rPr lang="zh-CN" altLang="en-US" sz="1000" kern="100">
                          <a:solidFill>
                            <a:schemeClr val="tx1"/>
                          </a:solidFill>
                          <a:effectLst/>
                          <a:latin typeface="+mn-lt"/>
                          <a:ea typeface="+mn-ea"/>
                          <a:cs typeface="+mn-cs"/>
                        </a:rPr>
                        <a:t>公厕</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30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80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60</a:t>
                      </a:r>
                      <a:r>
                        <a:rPr lang="zh-CN" altLang="en-US" sz="1000" kern="100">
                          <a:solidFill>
                            <a:schemeClr val="tx1"/>
                          </a:solidFill>
                          <a:effectLst/>
                          <a:latin typeface="+mn-lt"/>
                          <a:ea typeface="+mn-ea"/>
                          <a:cs typeface="+mn-cs"/>
                        </a:rPr>
                        <a:t>～</a:t>
                      </a:r>
                      <a:r>
                        <a:rPr lang="en-US" sz="1000" kern="100">
                          <a:solidFill>
                            <a:schemeClr val="tx1"/>
                          </a:solidFill>
                          <a:effectLst/>
                          <a:latin typeface="+mn-lt"/>
                          <a:ea typeface="+mn-ea"/>
                          <a:cs typeface="+mn-cs"/>
                        </a:rPr>
                        <a:t>120</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en-US" sz="1000" kern="100">
                          <a:solidFill>
                            <a:schemeClr val="tx1"/>
                          </a:solidFill>
                          <a:effectLst/>
                          <a:latin typeface="+mn-lt"/>
                          <a:ea typeface="+mn-ea"/>
                          <a:cs typeface="+mn-cs"/>
                        </a:rPr>
                        <a:t>——</a:t>
                      </a:r>
                      <a:endParaRPr lang="zh-CN" altLang="en-US" sz="1000" kern="100">
                        <a:solidFill>
                          <a:schemeClr val="tx1"/>
                        </a:solidFill>
                        <a:effectLst/>
                        <a:latin typeface="+mn-lt"/>
                        <a:ea typeface="+mn-ea"/>
                        <a:cs typeface="+mn-cs"/>
                      </a:endParaRPr>
                    </a:p>
                  </a:txBody>
                  <a:tcPr marL="68580" marR="68580" marT="9525" marB="0" anchor="ctr">
                    <a:solidFill>
                      <a:schemeClr val="bg1"/>
                    </a:solidFill>
                  </a:tcPr>
                </a:tc>
                <a:tc>
                  <a:txBody>
                    <a:bodyPr/>
                    <a:lstStyle/>
                    <a:p>
                      <a:pPr algn="ctr">
                        <a:buNone/>
                      </a:pPr>
                      <a:r>
                        <a:rPr lang="zh-CN" altLang="en-US" sz="1000" kern="100" dirty="0">
                          <a:solidFill>
                            <a:schemeClr val="tx1"/>
                          </a:solidFill>
                          <a:effectLst/>
                          <a:latin typeface="+mn-lt"/>
                          <a:ea typeface="+mn-ea"/>
                          <a:cs typeface="+mn-cs"/>
                        </a:rPr>
                        <a:t>宜结合配套设施及室外综合健身场地设置</a:t>
                      </a:r>
                      <a:endParaRPr lang="zh-CN" altLang="en-US" sz="1000" kern="100" dirty="0">
                        <a:solidFill>
                          <a:schemeClr val="tx1"/>
                        </a:solidFill>
                        <a:effectLst/>
                        <a:latin typeface="+mn-lt"/>
                        <a:ea typeface="+mn-ea"/>
                        <a:cs typeface="+mn-cs"/>
                      </a:endParaRPr>
                    </a:p>
                  </a:txBody>
                  <a:tcPr marL="68580" marR="68580" marT="9525" marB="0" anchor="ctr">
                    <a:solidFill>
                      <a:schemeClr val="bg1"/>
                    </a:solidFill>
                  </a:tcPr>
                </a:tc>
              </a:tr>
              <a:tr h="234000">
                <a:tc gridSpan="5">
                  <a:txBody>
                    <a:bodyPr/>
                    <a:lstStyle/>
                    <a:p>
                      <a:endParaRPr lang="zh-CN" sz="800" dirty="0"/>
                    </a:p>
                  </a:txBody>
                  <a:tcPr>
                    <a:solidFill>
                      <a:schemeClr val="bg1"/>
                    </a:solidFill>
                  </a:tcPr>
                </a:tc>
                <a:tc hMerge="1">
                  <a:tcPr/>
                </a:tc>
                <a:tc hMerge="1">
                  <a:tcPr marL="37808" marR="37808" marT="5251" marB="0" anchor="ctr">
                    <a:solidFill>
                      <a:schemeClr val="bg1"/>
                    </a:solidFill>
                  </a:tcPr>
                </a:tc>
                <a:tc hMerge="1">
                  <a:tcPr marL="37808" marR="37808" marT="5251" marB="0" anchor="ctr">
                    <a:solidFill>
                      <a:schemeClr val="bg1"/>
                    </a:solidFill>
                  </a:tcPr>
                </a:tc>
                <a:tc hMerge="1">
                  <a:tcPr marL="37808" marR="37808" marT="5251" marB="0" anchor="ctr">
                    <a:solidFill>
                      <a:schemeClr val="bg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1" cstate="print">
            <a:extLst>
              <a:ext uri="{28A0092B-C50C-407E-A947-70E740481C1C}">
                <a14:useLocalDpi xmlns:a14="http://schemas.microsoft.com/office/drawing/2010/main" val="0"/>
              </a:ext>
            </a:extLst>
          </a:blip>
          <a:srcRect t="530" b="530"/>
          <a:stretch>
            <a:fillRect/>
          </a:stretch>
        </p:blipFill>
        <p:spPr>
          <a:xfrm>
            <a:off x="8820" y="45417"/>
            <a:ext cx="15118468" cy="10573825"/>
          </a:xfrm>
          <a:prstGeom prst="rect">
            <a:avLst/>
          </a:prstGeom>
        </p:spPr>
      </p:pic>
      <p:sp>
        <p:nvSpPr>
          <p:cNvPr id="11" name="矩形 10"/>
          <p:cNvSpPr/>
          <p:nvPr/>
        </p:nvSpPr>
        <p:spPr>
          <a:xfrm>
            <a:off x="13225727" y="337397"/>
            <a:ext cx="1675996" cy="552540"/>
          </a:xfrm>
          <a:prstGeom prst="rect">
            <a:avLst/>
          </a:prstGeom>
          <a:noFill/>
        </p:spPr>
        <p:txBody>
          <a:bodyPr wrap="none" lIns="0" tIns="0" rIns="0" bIns="0">
            <a:noAutofit/>
          </a:bodyPr>
          <a:lstStyle/>
          <a:p>
            <a:pPr indent="0" algn="ctr"/>
            <a:r>
              <a:rPr lang="zh-TW" sz="2000" dirty="0">
                <a:latin typeface="黑体" panose="02010609060101010101" charset="-122"/>
                <a:ea typeface="黑体" panose="02010609060101010101" charset="-122"/>
              </a:rPr>
              <a:t>批</a:t>
            </a:r>
            <a:r>
              <a:rPr lang="zh-TW" altLang="en-US" sz="2000" dirty="0">
                <a:latin typeface="黑体" panose="02010609060101010101" charset="-122"/>
                <a:ea typeface="黑体" panose="02010609060101010101" charset="-122"/>
              </a:rPr>
              <a:t>前公示</a:t>
            </a:r>
            <a:endParaRPr lang="en-US" altLang="zh-TW" sz="2000" dirty="0">
              <a:latin typeface="黑体" panose="02010609060101010101" charset="-122"/>
              <a:ea typeface="黑体" panose="02010609060101010101" charset="-122"/>
            </a:endParaRPr>
          </a:p>
          <a:p>
            <a:pPr indent="0" algn="ctr"/>
            <a:r>
              <a:rPr lang="zh-CN" altLang="en-US" sz="2000" dirty="0">
                <a:latin typeface="黑体" panose="02010609060101010101" charset="-122"/>
                <a:ea typeface="黑体" panose="02010609060101010101" charset="-122"/>
              </a:rPr>
              <a:t>图</a:t>
            </a:r>
            <a:r>
              <a:rPr lang="zh-CN" altLang="zh-CN" sz="2000" dirty="0">
                <a:latin typeface="黑体" panose="02010609060101010101" charset="-122"/>
                <a:ea typeface="黑体" panose="02010609060101010101" charset="-122"/>
              </a:rPr>
              <a:t>二</a:t>
            </a:r>
            <a:endParaRPr lang="zh-TW" altLang="en-US" sz="2000" dirty="0">
              <a:latin typeface="黑体" panose="02010609060101010101" charset="-122"/>
              <a:ea typeface="黑体" panose="02010609060101010101" charset="-122"/>
            </a:endParaRPr>
          </a:p>
        </p:txBody>
      </p:sp>
      <p:sp>
        <p:nvSpPr>
          <p:cNvPr id="4" name="矩形 3"/>
          <p:cNvSpPr/>
          <p:nvPr/>
        </p:nvSpPr>
        <p:spPr>
          <a:xfrm>
            <a:off x="347177" y="171704"/>
            <a:ext cx="11822704" cy="598490"/>
          </a:xfrm>
          <a:prstGeom prst="rect">
            <a:avLst/>
          </a:prstGeom>
          <a:noFill/>
        </p:spPr>
        <p:txBody>
          <a:bodyPr wrap="none" lIns="0" tIns="0" rIns="0" bIns="0">
            <a:noAutofit/>
          </a:bodyPr>
          <a:lstStyle/>
          <a:p>
            <a:pPr indent="0" algn="ctr"/>
            <a:r>
              <a:rPr lang="zh-CN" altLang="en-US" sz="2400" dirty="0">
                <a:latin typeface="黑体" panose="02010609060101010101" charset="-122"/>
                <a:ea typeface="黑体" panose="02010609060101010101" charset="-122"/>
              </a:rPr>
              <a:t>惠来县前詹镇</a:t>
            </a:r>
            <a:r>
              <a:rPr lang="en-US" altLang="zh-CN" sz="2400" dirty="0">
                <a:latin typeface="黑体" panose="02010609060101010101" charset="-122"/>
                <a:ea typeface="黑体" panose="02010609060101010101" charset="-122"/>
              </a:rPr>
              <a:t>QZZQ1-01-02(02)</a:t>
            </a:r>
            <a:r>
              <a:rPr lang="zh-CN" altLang="en-US" sz="2400" dirty="0">
                <a:latin typeface="黑体" panose="02010609060101010101" charset="-122"/>
                <a:ea typeface="黑体" panose="02010609060101010101" charset="-122"/>
              </a:rPr>
              <a:t>、</a:t>
            </a:r>
            <a:r>
              <a:rPr lang="en-US" altLang="zh-CN" sz="2400" dirty="0">
                <a:latin typeface="黑体" panose="02010609060101010101" charset="-122"/>
                <a:ea typeface="黑体" panose="02010609060101010101" charset="-122"/>
              </a:rPr>
              <a:t>QZZQ1-01-02(03)</a:t>
            </a:r>
            <a:endParaRPr lang="en-US" altLang="zh-CN" sz="2400" dirty="0">
              <a:latin typeface="黑体" panose="02010609060101010101" charset="-122"/>
              <a:ea typeface="黑体" panose="02010609060101010101" charset="-122"/>
            </a:endParaRPr>
          </a:p>
          <a:p>
            <a:pPr indent="0" algn="ctr"/>
            <a:r>
              <a:rPr lang="zh-CN" altLang="en-US" sz="2400" dirty="0">
                <a:latin typeface="黑体" panose="02010609060101010101" charset="-122"/>
                <a:ea typeface="黑体" panose="02010609060101010101" charset="-122"/>
              </a:rPr>
              <a:t>二宗用地合并整体规划建设论证报告（草案）</a:t>
            </a:r>
            <a:endParaRPr lang="zh-TW" sz="2400" dirty="0">
              <a:latin typeface="黑体" panose="02010609060101010101" charset="-122"/>
              <a:ea typeface="黑体" panose="02010609060101010101" charset="-122"/>
            </a:endParaRPr>
          </a:p>
        </p:txBody>
      </p:sp>
      <p:sp>
        <p:nvSpPr>
          <p:cNvPr id="9" name="矩形 8"/>
          <p:cNvSpPr/>
          <p:nvPr/>
        </p:nvSpPr>
        <p:spPr>
          <a:xfrm>
            <a:off x="258813" y="1237251"/>
            <a:ext cx="5189487" cy="5881918"/>
          </a:xfrm>
          <a:prstGeom prst="rect">
            <a:avLst/>
          </a:prstGeom>
          <a:solidFill>
            <a:schemeClr val="bg1"/>
          </a:solidFill>
        </p:spPr>
        <p:txBody>
          <a:bodyPr lIns="0" tIns="0" rIns="0" bIns="0">
            <a:noAutofit/>
          </a:bodyPr>
          <a:lstStyle/>
          <a:p>
            <a:pPr indent="304800" algn="just">
              <a:lnSpc>
                <a:spcPct val="120000"/>
              </a:lnSpc>
              <a:spcBef>
                <a:spcPts val="700"/>
              </a:spcBef>
              <a:spcAft>
                <a:spcPts val="120"/>
              </a:spcAft>
            </a:pPr>
            <a:r>
              <a:rPr lang="en-US" altLang="zh-CN" sz="1400" b="1" dirty="0">
                <a:latin typeface="黑体" panose="02010609060101010101" charset="-122"/>
                <a:ea typeface="黑体" panose="02010609060101010101" charset="-122"/>
              </a:rPr>
              <a:t>3.</a:t>
            </a:r>
            <a:r>
              <a:rPr lang="zh-CN" altLang="en-US" sz="1400" b="1" dirty="0">
                <a:latin typeface="黑体" panose="02010609060101010101" charset="-122"/>
                <a:ea typeface="黑体" panose="02010609060101010101" charset="-122"/>
              </a:rPr>
              <a:t>论证内容</a:t>
            </a:r>
            <a:endParaRPr lang="en-US" altLang="zh-CN" sz="1400" b="1"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1</a:t>
            </a:r>
            <a:r>
              <a:rPr lang="zh-CN" altLang="en-US" sz="1200" b="1" dirty="0">
                <a:latin typeface="黑体" panose="02010609060101010101" charset="-122"/>
                <a:ea typeface="黑体" panose="02010609060101010101" charset="-122"/>
              </a:rPr>
              <a:t>）合并地块：</a:t>
            </a:r>
            <a:r>
              <a:rPr lang="en-US" altLang="zh-CN" sz="1200" dirty="0">
                <a:latin typeface="黑体" panose="02010609060101010101" charset="-122"/>
                <a:ea typeface="黑体" panose="02010609060101010101" charset="-122"/>
              </a:rPr>
              <a:t>QZZQ1-01-02(02)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QZZQ1-01-02(03)</a:t>
            </a:r>
            <a:r>
              <a:rPr lang="zh-CN" altLang="en-US" sz="1200" dirty="0">
                <a:latin typeface="黑体" panose="02010609060101010101" charset="-122"/>
                <a:ea typeface="黑体" panose="02010609060101010101" charset="-122"/>
              </a:rPr>
              <a:t>二宗用地合并为单宗用地</a:t>
            </a:r>
            <a:r>
              <a:rPr lang="en-US" altLang="zh-CN" sz="1200" dirty="0">
                <a:latin typeface="黑体" panose="02010609060101010101" charset="-122"/>
                <a:ea typeface="黑体" panose="02010609060101010101" charset="-122"/>
              </a:rPr>
              <a:t>QZZQ1-01-02(04)</a:t>
            </a:r>
            <a:r>
              <a:rPr lang="zh-CN" altLang="en-US" sz="1200" dirty="0">
                <a:latin typeface="黑体" panose="02010609060101010101" charset="-122"/>
                <a:ea typeface="黑体" panose="02010609060101010101" charset="-122"/>
              </a:rPr>
              <a:t>地块；合并后地块线内用地面积为</a:t>
            </a:r>
            <a:r>
              <a:rPr lang="en-US" altLang="zh-CN" sz="1200" dirty="0">
                <a:latin typeface="黑体" panose="02010609060101010101" charset="-122"/>
                <a:ea typeface="黑体" panose="02010609060101010101" charset="-122"/>
              </a:rPr>
              <a:t>120197.56</a:t>
            </a:r>
            <a:r>
              <a:rPr lang="zh-CN" altLang="en-US" sz="1200" dirty="0">
                <a:latin typeface="黑体" panose="02010609060101010101" charset="-122"/>
                <a:ea typeface="黑体" panose="02010609060101010101" charset="-122"/>
              </a:rPr>
              <a:t>平方米，使用期限至</a:t>
            </a:r>
            <a:r>
              <a:rPr lang="en-US" altLang="zh-CN" sz="1200" dirty="0">
                <a:latin typeface="黑体" panose="02010609060101010101" charset="-122"/>
                <a:ea typeface="黑体" panose="02010609060101010101" charset="-122"/>
              </a:rPr>
              <a:t>2064</a:t>
            </a:r>
            <a:r>
              <a:rPr lang="zh-CN" altLang="en-US" sz="1200" dirty="0">
                <a:latin typeface="黑体" panose="02010609060101010101" charset="-122"/>
                <a:ea typeface="黑体" panose="02010609060101010101" charset="-122"/>
              </a:rPr>
              <a:t>年</a:t>
            </a:r>
            <a:r>
              <a:rPr lang="en-US" altLang="zh-CN" sz="1200" dirty="0">
                <a:latin typeface="黑体" panose="02010609060101010101" charset="-122"/>
                <a:ea typeface="黑体" panose="02010609060101010101" charset="-122"/>
              </a:rPr>
              <a:t>12</a:t>
            </a:r>
            <a:r>
              <a:rPr lang="zh-CN" altLang="en-US" sz="1200" dirty="0">
                <a:latin typeface="黑体" panose="02010609060101010101" charset="-122"/>
                <a:ea typeface="黑体" panose="02010609060101010101" charset="-122"/>
              </a:rPr>
              <a:t>月</a:t>
            </a:r>
            <a:r>
              <a:rPr lang="en-US" altLang="zh-CN" sz="1200" dirty="0">
                <a:latin typeface="黑体" panose="02010609060101010101" charset="-122"/>
                <a:ea typeface="黑体" panose="02010609060101010101" charset="-122"/>
              </a:rPr>
              <a:t>02</a:t>
            </a:r>
            <a:r>
              <a:rPr lang="zh-CN" altLang="en-US" sz="1200" dirty="0">
                <a:latin typeface="黑体" panose="02010609060101010101" charset="-122"/>
                <a:ea typeface="黑体" panose="02010609060101010101" charset="-122"/>
              </a:rPr>
              <a:t>日止。</a:t>
            </a: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2</a:t>
            </a:r>
            <a:r>
              <a:rPr lang="zh-CN" altLang="en-US" sz="1200" b="1" dirty="0">
                <a:latin typeface="黑体" panose="02010609060101010101" charset="-122"/>
                <a:ea typeface="黑体" panose="02010609060101010101" charset="-122"/>
              </a:rPr>
              <a:t>）合并控制线：</a:t>
            </a:r>
            <a:r>
              <a:rPr lang="zh-CN" altLang="en-US" sz="1200" dirty="0">
                <a:latin typeface="黑体" panose="02010609060101010101" charset="-122"/>
                <a:ea typeface="黑体" panose="02010609060101010101" charset="-122"/>
              </a:rPr>
              <a:t>取消二宗地块之间地块线、建筑控制线，其他方向延续原控规和用地规划条件中地块线、建筑控制线，有利于项目整体规划建设要求。建筑退后红线要求为：东</a:t>
            </a:r>
            <a:r>
              <a:rPr lang="en-US" altLang="zh-CN" sz="1200" dirty="0">
                <a:latin typeface="黑体" panose="02010609060101010101" charset="-122"/>
                <a:ea typeface="黑体" panose="02010609060101010101" charset="-122"/>
              </a:rPr>
              <a:t>E—3</a:t>
            </a:r>
            <a:r>
              <a:rPr lang="zh-CN" altLang="en-US" sz="1200" dirty="0">
                <a:latin typeface="黑体" panose="02010609060101010101" charset="-122"/>
                <a:ea typeface="黑体" panose="02010609060101010101" charset="-122"/>
              </a:rPr>
              <a:t>米，南</a:t>
            </a:r>
            <a:r>
              <a:rPr lang="en-US" altLang="zh-CN" sz="1200" dirty="0">
                <a:latin typeface="黑体" panose="02010609060101010101" charset="-122"/>
                <a:ea typeface="黑体" panose="02010609060101010101" charset="-122"/>
              </a:rPr>
              <a:t>S—5</a:t>
            </a:r>
            <a:r>
              <a:rPr lang="zh-CN" altLang="en-US" sz="1200" dirty="0">
                <a:latin typeface="黑体" panose="02010609060101010101" charset="-122"/>
                <a:ea typeface="黑体" panose="02010609060101010101" charset="-122"/>
              </a:rPr>
              <a:t>米，西</a:t>
            </a:r>
            <a:r>
              <a:rPr lang="en-US" altLang="zh-CN" sz="1200" dirty="0">
                <a:latin typeface="黑体" panose="02010609060101010101" charset="-122"/>
                <a:ea typeface="黑体" panose="02010609060101010101" charset="-122"/>
              </a:rPr>
              <a:t>W—2</a:t>
            </a:r>
            <a:r>
              <a:rPr lang="zh-CN" altLang="en-US" sz="1200" dirty="0">
                <a:latin typeface="黑体" panose="02010609060101010101" charset="-122"/>
                <a:ea typeface="黑体" panose="02010609060101010101" charset="-122"/>
              </a:rPr>
              <a:t>米，北</a:t>
            </a:r>
            <a:r>
              <a:rPr lang="en-US" altLang="zh-CN" sz="1200" dirty="0">
                <a:latin typeface="黑体" panose="02010609060101010101" charset="-122"/>
                <a:ea typeface="黑体" panose="02010609060101010101" charset="-122"/>
              </a:rPr>
              <a:t>N—2</a:t>
            </a:r>
            <a:r>
              <a:rPr lang="zh-CN" altLang="en-US" sz="1200" dirty="0">
                <a:latin typeface="黑体" panose="02010609060101010101" charset="-122"/>
                <a:ea typeface="黑体" panose="02010609060101010101" charset="-122"/>
              </a:rPr>
              <a:t>米。</a:t>
            </a:r>
            <a:endParaRPr lang="zh-CN" altLang="en-US"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3</a:t>
            </a:r>
            <a:r>
              <a:rPr lang="zh-CN" altLang="en-US" sz="1200" b="1" dirty="0">
                <a:latin typeface="黑体" panose="02010609060101010101" charset="-122"/>
                <a:ea typeface="黑体" panose="02010609060101010101" charset="-122"/>
              </a:rPr>
              <a:t>）主要控制指标维持不变：</a:t>
            </a:r>
            <a:r>
              <a:rPr lang="zh-CN" altLang="en-US" sz="1200" dirty="0">
                <a:latin typeface="黑体" panose="02010609060101010101" charset="-122"/>
                <a:ea typeface="黑体" panose="02010609060101010101" charset="-122"/>
              </a:rPr>
              <a:t>合并后，容积率、计容建筑面积、绿地率、建筑密度、建筑高度等各项规划控制指标分别按照二宗地国有建设用地使用权出让合同（</a:t>
            </a:r>
            <a:r>
              <a:rPr lang="zh-CN" altLang="en-US" sz="1200" dirty="0">
                <a:latin typeface="黑体" panose="02010609060101010101" charset="-122"/>
                <a:ea typeface="黑体" panose="02010609060101010101" charset="-122"/>
                <a:sym typeface="+mn-ea"/>
              </a:rPr>
              <a:t>合同</a:t>
            </a:r>
            <a:r>
              <a:rPr lang="zh-CN" altLang="en-US" sz="1200" dirty="0">
                <a:latin typeface="黑体" panose="02010609060101010101" charset="-122"/>
                <a:ea typeface="黑体" panose="02010609060101010101" charset="-122"/>
              </a:rPr>
              <a:t>补充条款）约定的规划条件中相应控制指标执行。</a:t>
            </a:r>
            <a:endParaRPr lang="en-US" altLang="zh-CN" sz="1200" dirty="0">
              <a:latin typeface="黑体" panose="02010609060101010101" charset="-122"/>
              <a:ea typeface="黑体" panose="02010609060101010101" charset="-122"/>
            </a:endParaRPr>
          </a:p>
          <a:p>
            <a:pPr indent="304800" algn="just">
              <a:lnSpc>
                <a:spcPts val="1900"/>
              </a:lnSpc>
              <a:spcAft>
                <a:spcPts val="210"/>
              </a:spcAft>
            </a:pPr>
            <a:r>
              <a:rPr lang="zh-CN" altLang="en-US" sz="1200" dirty="0">
                <a:latin typeface="黑体" panose="02010609060101010101" charset="-122"/>
                <a:ea typeface="黑体" panose="02010609060101010101" charset="-122"/>
              </a:rPr>
              <a:t>依据</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揭阳市建筑工程容积率计算办法</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QZZQ1-01-02(03)</a:t>
            </a:r>
            <a:r>
              <a:rPr lang="zh-CN" altLang="en-US" sz="1200" dirty="0">
                <a:latin typeface="黑体" panose="02010609060101010101" charset="-122"/>
                <a:ea typeface="黑体" panose="02010609060101010101" charset="-122"/>
              </a:rPr>
              <a:t>二宗用地不涉嫌闲置土地，从未办理</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建设工程规划许可证</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，合并后可按照</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揭阳市建筑工程容积率计算办法</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执行容积率计算。项目工程建设以“</a:t>
            </a:r>
            <a:r>
              <a:rPr lang="en-US" altLang="zh-CN" sz="1200" dirty="0">
                <a:latin typeface="黑体" panose="02010609060101010101" charset="-122"/>
                <a:ea typeface="黑体" panose="02010609060101010101" charset="-122"/>
              </a:rPr>
              <a:t>6633</a:t>
            </a:r>
            <a:r>
              <a:rPr lang="zh-CN" altLang="en-US" sz="1200" dirty="0">
                <a:latin typeface="黑体" panose="02010609060101010101" charset="-122"/>
                <a:ea typeface="黑体" panose="02010609060101010101" charset="-122"/>
              </a:rPr>
              <a:t>好房子标准”为底线，应符合</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广东省无障碍环境建设管理规定</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（政府令第</a:t>
            </a:r>
            <a:r>
              <a:rPr lang="en-US" altLang="zh-CN" sz="1200" dirty="0">
                <a:latin typeface="黑体" panose="02010609060101010101" charset="-122"/>
                <a:ea typeface="黑体" panose="02010609060101010101" charset="-122"/>
              </a:rPr>
              <a:t>229</a:t>
            </a:r>
            <a:r>
              <a:rPr lang="zh-CN" altLang="en-US" sz="1200" dirty="0">
                <a:latin typeface="黑体" panose="02010609060101010101" charset="-122"/>
                <a:ea typeface="黑体" panose="02010609060101010101" charset="-122"/>
              </a:rPr>
              <a:t>号）、</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住宅项目规范</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GB55038-2025</a:t>
            </a:r>
            <a:r>
              <a:rPr lang="zh-CN" altLang="en-US" sz="1200" dirty="0">
                <a:latin typeface="黑体" panose="02010609060101010101" charset="-122"/>
                <a:ea typeface="黑体" panose="02010609060101010101" charset="-122"/>
              </a:rPr>
              <a:t>）等建设标准。</a:t>
            </a:r>
            <a:endParaRPr lang="zh-CN" altLang="en-US" sz="1200" dirty="0">
              <a:latin typeface="黑体" panose="02010609060101010101" charset="-122"/>
              <a:ea typeface="黑体" panose="02010609060101010101" charset="-122"/>
            </a:endParaRPr>
          </a:p>
          <a:p>
            <a:pPr indent="304800" algn="just">
              <a:lnSpc>
                <a:spcPts val="1900"/>
              </a:lnSpc>
              <a:spcAft>
                <a:spcPts val="210"/>
              </a:spcAft>
            </a:pPr>
            <a:endParaRPr lang="en-US" altLang="zh-CN" sz="1300" dirty="0">
              <a:latin typeface="黑体" panose="02010609060101010101" charset="-122"/>
              <a:ea typeface="黑体" panose="02010609060101010101" charset="-122"/>
            </a:endParaRPr>
          </a:p>
          <a:p>
            <a:pPr indent="304800" algn="just">
              <a:lnSpc>
                <a:spcPts val="1900"/>
              </a:lnSpc>
              <a:spcAft>
                <a:spcPts val="210"/>
              </a:spcAft>
            </a:pPr>
            <a:endParaRPr lang="en-US" altLang="zh-CN" sz="13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graphicFrame>
        <p:nvGraphicFramePr>
          <p:cNvPr id="5" name="表格 4"/>
          <p:cNvGraphicFramePr>
            <a:graphicFrameLocks noGrp="1"/>
          </p:cNvGraphicFramePr>
          <p:nvPr/>
        </p:nvGraphicFramePr>
        <p:xfrm>
          <a:off x="249325" y="5512822"/>
          <a:ext cx="5304385" cy="1828800"/>
        </p:xfrm>
        <a:graphic>
          <a:graphicData uri="http://schemas.openxmlformats.org/drawingml/2006/table">
            <a:tbl>
              <a:tblPr firstRow="1" firstCol="1" bandRow="1">
                <a:tableStyleId>{5C22544A-7EE6-4342-B048-85BDC9FD1C3A}</a:tableStyleId>
              </a:tblPr>
              <a:tblGrid>
                <a:gridCol w="969876"/>
                <a:gridCol w="1150619"/>
                <a:gridCol w="1143000"/>
                <a:gridCol w="2040890"/>
              </a:tblGrid>
              <a:tr h="0">
                <a:tc>
                  <a:txBody>
                    <a:bodyPr/>
                    <a:lstStyle/>
                    <a:p>
                      <a:pPr algn="ctr">
                        <a:lnSpc>
                          <a:spcPts val="12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类型</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lnSpc>
                          <a:spcPts val="12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合并前主要规划控制指标</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cPr/>
                </a:tc>
                <a:tc>
                  <a:txBody>
                    <a:bodyPr/>
                    <a:lstStyle/>
                    <a:p>
                      <a:pPr algn="ctr">
                        <a:lnSpc>
                          <a:spcPts val="12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合并后主要规划控制指标</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r>
              <a:tr h="0">
                <a:tc>
                  <a:txBody>
                    <a:bodyPr/>
                    <a:lstStyle/>
                    <a:p>
                      <a:pPr algn="ctr">
                        <a:lnSpc>
                          <a:spcPct val="1000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地块编号</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en-US" altLang="zh-CN" sz="1000" dirty="0">
                          <a:latin typeface="思源黑体 CN Medium" panose="020B0600000000000000" pitchFamily="34" charset="-122"/>
                          <a:ea typeface="思源黑体 CN Medium" panose="020B0600000000000000" pitchFamily="34" charset="-122"/>
                        </a:rPr>
                        <a:t>QZZQ1-01-02(02)</a:t>
                      </a:r>
                      <a:endParaRPr lang="zh-CN" sz="1000" dirty="0">
                        <a:solidFill>
                          <a:srgbClr val="000000"/>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000" dirty="0">
                          <a:latin typeface="思源黑体 CN Medium" panose="020B0600000000000000" pitchFamily="34" charset="-122"/>
                          <a:ea typeface="思源黑体 CN Medium" panose="020B0600000000000000" pitchFamily="34" charset="-122"/>
                        </a:rPr>
                        <a:t>QZZQ1-01-02(03)</a:t>
                      </a:r>
                      <a:endParaRPr lang="zh-CN" altLang="zh-CN" sz="1000" dirty="0">
                        <a:solidFill>
                          <a:srgbClr val="000000"/>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000" dirty="0">
                          <a:latin typeface="思源黑体 CN Medium" panose="020B0600000000000000" pitchFamily="34" charset="-122"/>
                          <a:ea typeface="思源黑体 CN Medium" panose="020B0600000000000000" pitchFamily="34" charset="-122"/>
                        </a:rPr>
                        <a:t>QZZQ1-01-02(04)</a:t>
                      </a:r>
                      <a:endParaRPr lang="en-US" altLang="zh-CN" sz="1000" dirty="0">
                        <a:latin typeface="思源黑体 CN Medium" panose="020B0600000000000000" pitchFamily="34" charset="-122"/>
                        <a:ea typeface="思源黑体 CN Medium" panose="020B0600000000000000" pitchFamily="34"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用地性质</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二类城镇住宅用地（</a:t>
                      </a:r>
                      <a:r>
                        <a:rPr lang="en-US" altLang="zh-CN" sz="1000" dirty="0">
                          <a:solidFill>
                            <a:schemeClr val="dk1"/>
                          </a:solidFill>
                          <a:effectLst/>
                          <a:latin typeface="思源黑体 CN Medium" panose="020B0600000000000000" pitchFamily="34" charset="-122"/>
                          <a:ea typeface="思源黑体 CN Medium" panose="020B0600000000000000" pitchFamily="34" charset="-122"/>
                          <a:cs typeface="+mn-cs"/>
                        </a:rPr>
                        <a:t>070102</a:t>
                      </a: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二类城镇住宅用地（</a:t>
                      </a:r>
                      <a:r>
                        <a:rPr lang="en-US" altLang="zh-CN" sz="1000" dirty="0">
                          <a:solidFill>
                            <a:schemeClr val="dk1"/>
                          </a:solidFill>
                          <a:effectLst/>
                          <a:latin typeface="思源黑体 CN Medium" panose="020B0600000000000000" pitchFamily="34" charset="-122"/>
                          <a:ea typeface="思源黑体 CN Medium" panose="020B0600000000000000" pitchFamily="34" charset="-122"/>
                          <a:cs typeface="+mn-cs"/>
                        </a:rPr>
                        <a:t>070102</a:t>
                      </a: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二类城镇住宅用地（</a:t>
                      </a:r>
                      <a:r>
                        <a:rPr lang="en-US" altLang="zh-CN" sz="1000" dirty="0">
                          <a:solidFill>
                            <a:schemeClr val="dk1"/>
                          </a:solidFill>
                          <a:effectLst/>
                          <a:latin typeface="思源黑体 CN Medium" panose="020B0600000000000000" pitchFamily="34" charset="-122"/>
                          <a:ea typeface="思源黑体 CN Medium" panose="020B0600000000000000" pitchFamily="34" charset="-122"/>
                          <a:cs typeface="+mn-cs"/>
                        </a:rPr>
                        <a:t>070102</a:t>
                      </a: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rPr>
                        <a:t>计容用地面积</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58341.10</a:t>
                      </a:r>
                      <a:r>
                        <a:rPr lang="en-US" sz="1000" b="1" dirty="0">
                          <a:solidFill>
                            <a:schemeClr val="tx1"/>
                          </a:solidFill>
                          <a:effectLst/>
                          <a:latin typeface="思源黑体 CN Medium" panose="020B0600000000000000" pitchFamily="34" charset="-122"/>
                          <a:ea typeface="思源黑体 CN Medium" panose="020B0600000000000000" pitchFamily="34" charset="-122"/>
                          <a:cs typeface="+mn-cs"/>
                        </a:rPr>
                        <a:t>m</a:t>
                      </a: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²</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en-US" sz="1000" b="1" dirty="0">
                          <a:solidFill>
                            <a:schemeClr val="tx1"/>
                          </a:solidFill>
                          <a:effectLst/>
                          <a:latin typeface="思源黑体 CN Medium" panose="020B0600000000000000" pitchFamily="34" charset="-122"/>
                          <a:ea typeface="思源黑体 CN Medium" panose="020B0600000000000000" pitchFamily="34" charset="-122"/>
                          <a:cs typeface="+mn-cs"/>
                        </a:rPr>
                        <a:t>61856.46m</a:t>
                      </a: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²</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120197.56</a:t>
                      </a:r>
                      <a:r>
                        <a:rPr lang="en-US" sz="1000" b="1" dirty="0">
                          <a:solidFill>
                            <a:schemeClr val="tx1"/>
                          </a:solidFill>
                          <a:effectLst/>
                          <a:latin typeface="思源黑体 CN Medium" panose="020B0600000000000000" pitchFamily="34" charset="-122"/>
                          <a:ea typeface="思源黑体 CN Medium" panose="020B0600000000000000" pitchFamily="34" charset="-122"/>
                          <a:cs typeface="+mn-cs"/>
                        </a:rPr>
                        <a:t>m</a:t>
                      </a: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²</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buNone/>
                      </a:pPr>
                      <a:r>
                        <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rPr>
                        <a:t>计容建筑面积</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indent="0" algn="just">
                        <a:buNone/>
                      </a:pPr>
                      <a:r>
                        <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rPr>
                        <a:t>≤</a:t>
                      </a:r>
                      <a:r>
                        <a:rPr lang="en-US" sz="1000" b="1" dirty="0">
                          <a:solidFill>
                            <a:schemeClr val="tx1"/>
                          </a:solidFill>
                          <a:effectLst/>
                          <a:latin typeface="思源黑体 CN Medium" panose="020B0600000000000000" pitchFamily="34" charset="-122"/>
                          <a:ea typeface="思源黑体 CN Medium" panose="020B0600000000000000" pitchFamily="34" charset="-122"/>
                          <a:cs typeface="+mn-cs"/>
                        </a:rPr>
                        <a:t>175023.30</a:t>
                      </a: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m²</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rPr>
                        <a:t>≤</a:t>
                      </a: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185569.38m²</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rPr>
                        <a:t>≤</a:t>
                      </a:r>
                      <a:r>
                        <a:rPr lang="en-US" altLang="zh-CN" sz="1000" b="1" dirty="0">
                          <a:solidFill>
                            <a:schemeClr val="tx1"/>
                          </a:solidFill>
                          <a:effectLst/>
                          <a:latin typeface="思源黑体 CN Medium" panose="020B0600000000000000" pitchFamily="34" charset="-122"/>
                          <a:ea typeface="思源黑体 CN Medium" panose="020B0600000000000000" pitchFamily="34" charset="-122"/>
                          <a:cs typeface="+mn-cs"/>
                        </a:rPr>
                        <a:t>360592.68m²</a:t>
                      </a:r>
                      <a:endParaRPr lang="zh-CN" altLang="en-US" sz="1000" b="1" dirty="0">
                        <a:solidFill>
                          <a:schemeClr val="tx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容积率</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绿地率</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建筑密度</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30%</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sz="1000" dirty="0">
                          <a:solidFill>
                            <a:schemeClr val="tx1"/>
                          </a:solidFill>
                          <a:effectLst/>
                          <a:latin typeface="思源黑体 CN Medium" panose="020B0600000000000000" pitchFamily="34" charset="-122"/>
                          <a:ea typeface="思源黑体 CN Medium" panose="020B0600000000000000" pitchFamily="34" charset="-122"/>
                        </a:rPr>
                        <a:t>建筑高度</a:t>
                      </a:r>
                      <a:endParaRPr lang="zh-CN" sz="1000" dirty="0">
                        <a:solidFill>
                          <a:schemeClr val="tx1"/>
                        </a:solidFill>
                        <a:effectLst/>
                        <a:latin typeface="思源黑体 CN Medium" panose="020B0600000000000000" pitchFamily="34" charset="-122"/>
                        <a:ea typeface="思源黑体 CN Medium" panose="020B0600000000000000" pitchFamily="34" charset="-122"/>
                        <a:cs typeface="宋体" panose="02010600030101010101" pitchFamily="2"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80m</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80m</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80m</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r h="0">
                <a:tc>
                  <a:txBody>
                    <a:bodyPr/>
                    <a:lstStyle/>
                    <a:p>
                      <a:pPr algn="ctr">
                        <a:lnSpc>
                          <a:spcPct val="100000"/>
                        </a:lnSpc>
                        <a:buNone/>
                      </a:pPr>
                      <a:r>
                        <a:rPr lang="zh-CN" sz="1000" kern="100" dirty="0">
                          <a:solidFill>
                            <a:schemeClr val="tx1"/>
                          </a:solidFill>
                          <a:effectLst/>
                          <a:latin typeface="思源黑体 CN Medium" panose="020B0600000000000000" pitchFamily="34" charset="-122"/>
                          <a:ea typeface="思源黑体 CN Medium" panose="020B0600000000000000" pitchFamily="34" charset="-122"/>
                        </a:rPr>
                        <a:t>配套商业</a:t>
                      </a:r>
                      <a:endParaRPr lang="zh-CN" sz="1000" kern="100" dirty="0">
                        <a:solidFill>
                          <a:schemeClr val="tx1"/>
                        </a:solidFill>
                        <a:effectLst/>
                        <a:latin typeface="思源黑体 CN Medium" panose="020B0600000000000000" pitchFamily="34" charset="-122"/>
                        <a:ea typeface="思源黑体 CN Medium" panose="020B0600000000000000" pitchFamily="34" charset="-122"/>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00000"/>
                        </a:lnSpc>
                        <a:buNone/>
                      </a:pP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按不大于总建筑面积的</a:t>
                      </a:r>
                      <a:r>
                        <a:rPr lang="en-US" sz="1000" dirty="0">
                          <a:solidFill>
                            <a:schemeClr val="dk1"/>
                          </a:solidFill>
                          <a:effectLst/>
                          <a:latin typeface="思源黑体 CN Medium" panose="020B0600000000000000" pitchFamily="34" charset="-122"/>
                          <a:ea typeface="思源黑体 CN Medium" panose="020B0600000000000000" pitchFamily="34" charset="-122"/>
                          <a:cs typeface="+mn-cs"/>
                        </a:rPr>
                        <a:t>7%</a:t>
                      </a:r>
                      <a:r>
                        <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rPr>
                        <a:t>计算</a:t>
                      </a:r>
                      <a:endParaRPr lang="zh-CN" altLang="en-US"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zh-CN" sz="1000" dirty="0">
                          <a:solidFill>
                            <a:schemeClr val="dk1"/>
                          </a:solidFill>
                          <a:effectLst/>
                          <a:latin typeface="思源黑体 CN Medium" panose="020B0600000000000000" pitchFamily="34" charset="-122"/>
                          <a:ea typeface="思源黑体 CN Medium" panose="020B0600000000000000" pitchFamily="34" charset="-122"/>
                          <a:cs typeface="+mn-cs"/>
                        </a:rPr>
                        <a:t>按不大于总建筑面积的</a:t>
                      </a:r>
                      <a:r>
                        <a:rPr lang="en-US" altLang="zh-CN" sz="1000" dirty="0">
                          <a:solidFill>
                            <a:schemeClr val="dk1"/>
                          </a:solidFill>
                          <a:effectLst/>
                          <a:latin typeface="思源黑体 CN Medium" panose="020B0600000000000000" pitchFamily="34" charset="-122"/>
                          <a:ea typeface="思源黑体 CN Medium" panose="020B0600000000000000" pitchFamily="34" charset="-122"/>
                          <a:cs typeface="+mn-cs"/>
                        </a:rPr>
                        <a:t>7%</a:t>
                      </a:r>
                      <a:r>
                        <a:rPr lang="zh-CN" altLang="zh-CN" sz="1000" dirty="0">
                          <a:solidFill>
                            <a:schemeClr val="dk1"/>
                          </a:solidFill>
                          <a:effectLst/>
                          <a:latin typeface="思源黑体 CN Medium" panose="020B0600000000000000" pitchFamily="34" charset="-122"/>
                          <a:ea typeface="思源黑体 CN Medium" panose="020B0600000000000000" pitchFamily="34" charset="-122"/>
                          <a:cs typeface="+mn-cs"/>
                        </a:rPr>
                        <a:t>计算</a:t>
                      </a:r>
                      <a:endParaRPr lang="zh-CN" altLang="zh-CN"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zh-CN" sz="1000" dirty="0">
                          <a:solidFill>
                            <a:schemeClr val="dk1"/>
                          </a:solidFill>
                          <a:effectLst/>
                          <a:latin typeface="思源黑体 CN Medium" panose="020B0600000000000000" pitchFamily="34" charset="-122"/>
                          <a:ea typeface="思源黑体 CN Medium" panose="020B0600000000000000" pitchFamily="34" charset="-122"/>
                          <a:cs typeface="+mn-cs"/>
                        </a:rPr>
                        <a:t>按不大于总建筑面积的</a:t>
                      </a:r>
                      <a:r>
                        <a:rPr lang="en-US" altLang="zh-CN" sz="1000" dirty="0">
                          <a:solidFill>
                            <a:schemeClr val="dk1"/>
                          </a:solidFill>
                          <a:effectLst/>
                          <a:latin typeface="思源黑体 CN Medium" panose="020B0600000000000000" pitchFamily="34" charset="-122"/>
                          <a:ea typeface="思源黑体 CN Medium" panose="020B0600000000000000" pitchFamily="34" charset="-122"/>
                          <a:cs typeface="+mn-cs"/>
                        </a:rPr>
                        <a:t>7%</a:t>
                      </a:r>
                      <a:r>
                        <a:rPr lang="zh-CN" altLang="zh-CN" sz="1000" dirty="0">
                          <a:solidFill>
                            <a:schemeClr val="dk1"/>
                          </a:solidFill>
                          <a:effectLst/>
                          <a:latin typeface="思源黑体 CN Medium" panose="020B0600000000000000" pitchFamily="34" charset="-122"/>
                          <a:ea typeface="思源黑体 CN Medium" panose="020B0600000000000000" pitchFamily="34" charset="-122"/>
                          <a:cs typeface="+mn-cs"/>
                        </a:rPr>
                        <a:t>计算</a:t>
                      </a:r>
                      <a:endParaRPr lang="zh-CN" altLang="zh-CN" sz="1000" dirty="0">
                        <a:solidFill>
                          <a:schemeClr val="dk1"/>
                        </a:solidFill>
                        <a:effectLst/>
                        <a:latin typeface="思源黑体 CN Medium" panose="020B0600000000000000" pitchFamily="34" charset="-122"/>
                        <a:ea typeface="思源黑体 CN Medium" panose="020B0600000000000000" pitchFamily="34" charset="-122"/>
                        <a:cs typeface="+mn-cs"/>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r>
            </a:tbl>
          </a:graphicData>
        </a:graphic>
      </p:graphicFrame>
      <p:sp>
        <p:nvSpPr>
          <p:cNvPr id="18" name="矩形 17"/>
          <p:cNvSpPr/>
          <p:nvPr/>
        </p:nvSpPr>
        <p:spPr>
          <a:xfrm>
            <a:off x="354977" y="5175928"/>
            <a:ext cx="4778998" cy="312969"/>
          </a:xfrm>
          <a:prstGeom prst="rect">
            <a:avLst/>
          </a:prstGeom>
          <a:noFill/>
        </p:spPr>
        <p:txBody>
          <a:bodyPr lIns="0" tIns="0" rIns="0" bIns="0">
            <a:noAutofit/>
          </a:bodyPr>
          <a:lstStyle/>
          <a:p>
            <a:pPr indent="304800" algn="ctr">
              <a:lnSpc>
                <a:spcPts val="1900"/>
              </a:lnSpc>
              <a:spcAft>
                <a:spcPts val="210"/>
              </a:spcAft>
            </a:pPr>
            <a:r>
              <a:rPr lang="zh-CN" altLang="zh-CN" sz="1400" b="1" dirty="0">
                <a:latin typeface="思源黑体 CN Medium" panose="020B0600000000000000" pitchFamily="34" charset="-122"/>
                <a:ea typeface="思源黑体 CN Medium" panose="020B0600000000000000" pitchFamily="34" charset="-122"/>
              </a:rPr>
              <a:t>合并前后主要规划控制指标对比</a:t>
            </a:r>
            <a:endParaRPr lang="zh-CN" altLang="en-US" sz="11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1" cstate="print">
            <a:extLst>
              <a:ext uri="{28A0092B-C50C-407E-A947-70E740481C1C}">
                <a14:useLocalDpi xmlns:a14="http://schemas.microsoft.com/office/drawing/2010/main" val="0"/>
              </a:ext>
            </a:extLst>
          </a:blip>
          <a:srcRect t="530" b="530"/>
          <a:stretch>
            <a:fillRect/>
          </a:stretch>
        </p:blipFill>
        <p:spPr>
          <a:xfrm>
            <a:off x="8820" y="45417"/>
            <a:ext cx="15118468" cy="10573825"/>
          </a:xfrm>
          <a:prstGeom prst="rect">
            <a:avLst/>
          </a:prstGeom>
        </p:spPr>
      </p:pic>
      <p:sp>
        <p:nvSpPr>
          <p:cNvPr id="13" name="矩形 12"/>
          <p:cNvSpPr/>
          <p:nvPr/>
        </p:nvSpPr>
        <p:spPr>
          <a:xfrm>
            <a:off x="301002" y="1299931"/>
            <a:ext cx="4550398" cy="8958494"/>
          </a:xfrm>
          <a:prstGeom prst="rect">
            <a:avLst/>
          </a:prstGeom>
          <a:solidFill>
            <a:schemeClr val="bg1"/>
          </a:solidFill>
        </p:spPr>
        <p:txBody>
          <a:bodyPr lIns="0" tIns="0" rIns="0" bIns="0">
            <a:noAutofit/>
          </a:bodyPr>
          <a:lstStyle/>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sp>
        <p:nvSpPr>
          <p:cNvPr id="4" name="矩形 3"/>
          <p:cNvSpPr/>
          <p:nvPr/>
        </p:nvSpPr>
        <p:spPr>
          <a:xfrm>
            <a:off x="347177" y="171704"/>
            <a:ext cx="11822704" cy="598490"/>
          </a:xfrm>
          <a:prstGeom prst="rect">
            <a:avLst/>
          </a:prstGeom>
          <a:noFill/>
        </p:spPr>
        <p:txBody>
          <a:bodyPr wrap="none" lIns="0" tIns="0" rIns="0" bIns="0">
            <a:noAutofit/>
          </a:bodyPr>
          <a:lstStyle/>
          <a:p>
            <a:pPr indent="0" algn="ctr"/>
            <a:r>
              <a:rPr lang="zh-CN" altLang="en-US" sz="2400" dirty="0">
                <a:latin typeface="黑体" panose="02010609060101010101" charset="-122"/>
                <a:ea typeface="黑体" panose="02010609060101010101" charset="-122"/>
              </a:rPr>
              <a:t>惠来县前詹镇</a:t>
            </a:r>
            <a:r>
              <a:rPr lang="en-US" altLang="zh-CN" sz="2400" dirty="0">
                <a:latin typeface="黑体" panose="02010609060101010101" charset="-122"/>
                <a:ea typeface="黑体" panose="02010609060101010101" charset="-122"/>
              </a:rPr>
              <a:t>QZZQ1-01-02(02)</a:t>
            </a:r>
            <a:r>
              <a:rPr lang="zh-CN" altLang="en-US" sz="2400" dirty="0">
                <a:latin typeface="黑体" panose="02010609060101010101" charset="-122"/>
                <a:ea typeface="黑体" panose="02010609060101010101" charset="-122"/>
              </a:rPr>
              <a:t>、</a:t>
            </a:r>
            <a:r>
              <a:rPr lang="en-US" altLang="zh-CN" sz="2400" dirty="0">
                <a:latin typeface="黑体" panose="02010609060101010101" charset="-122"/>
                <a:ea typeface="黑体" panose="02010609060101010101" charset="-122"/>
              </a:rPr>
              <a:t>QZZQ1-01-02(03)</a:t>
            </a:r>
            <a:endParaRPr lang="en-US" altLang="zh-CN" sz="2400" dirty="0">
              <a:latin typeface="黑体" panose="02010609060101010101" charset="-122"/>
              <a:ea typeface="黑体" panose="02010609060101010101" charset="-122"/>
            </a:endParaRPr>
          </a:p>
          <a:p>
            <a:pPr indent="0" algn="ctr"/>
            <a:r>
              <a:rPr lang="zh-CN" altLang="en-US" sz="2400" dirty="0">
                <a:latin typeface="黑体" panose="02010609060101010101" charset="-122"/>
                <a:ea typeface="黑体" panose="02010609060101010101" charset="-122"/>
              </a:rPr>
              <a:t>二宗用地合并整体规划建设论证报告（草案）</a:t>
            </a:r>
            <a:endParaRPr lang="zh-TW" sz="2400" dirty="0">
              <a:latin typeface="黑体" panose="02010609060101010101" charset="-122"/>
              <a:ea typeface="黑体" panose="02010609060101010101" charset="-122"/>
            </a:endParaRPr>
          </a:p>
        </p:txBody>
      </p:sp>
      <p:sp>
        <p:nvSpPr>
          <p:cNvPr id="9" name="矩形 8"/>
          <p:cNvSpPr/>
          <p:nvPr/>
        </p:nvSpPr>
        <p:spPr>
          <a:xfrm>
            <a:off x="258813" y="1133016"/>
            <a:ext cx="4648467" cy="5881918"/>
          </a:xfrm>
          <a:prstGeom prst="rect">
            <a:avLst/>
          </a:prstGeom>
          <a:solidFill>
            <a:schemeClr val="bg1"/>
          </a:solidFill>
        </p:spPr>
        <p:txBody>
          <a:bodyPr lIns="0" tIns="0" rIns="0" bIns="0">
            <a:noAutofit/>
          </a:bodyPr>
          <a:lstStyle/>
          <a:p>
            <a:pPr indent="304800" algn="just">
              <a:lnSpc>
                <a:spcPct val="120000"/>
              </a:lnSpc>
              <a:spcAft>
                <a:spcPts val="210"/>
              </a:spcAft>
            </a:pPr>
            <a:r>
              <a:rPr lang="en-US" altLang="zh-CN" sz="1400" b="1" dirty="0">
                <a:latin typeface="黑体" panose="02010609060101010101" charset="-122"/>
                <a:ea typeface="黑体" panose="02010609060101010101" charset="-122"/>
              </a:rPr>
              <a:t>3.</a:t>
            </a:r>
            <a:r>
              <a:rPr lang="zh-CN" altLang="en-US" sz="1400" b="1" dirty="0">
                <a:latin typeface="黑体" panose="02010609060101010101" charset="-122"/>
                <a:ea typeface="黑体" panose="02010609060101010101" charset="-122"/>
              </a:rPr>
              <a:t>论证内容</a:t>
            </a:r>
            <a:endParaRPr lang="en-US" altLang="zh-CN" sz="1400" b="1" dirty="0">
              <a:latin typeface="黑体" panose="02010609060101010101" charset="-122"/>
              <a:ea typeface="黑体" panose="02010609060101010101" charset="-122"/>
            </a:endParaRPr>
          </a:p>
          <a:p>
            <a:pPr indent="304800" algn="just">
              <a:lnSpc>
                <a:spcPct val="120000"/>
              </a:lnSpc>
              <a:spcAft>
                <a:spcPts val="210"/>
              </a:spcAft>
            </a:pPr>
            <a:r>
              <a:rPr lang="zh-CN" altLang="en-US" sz="1200" b="1" dirty="0">
                <a:latin typeface="黑体" panose="02010609060101010101" charset="-122"/>
                <a:ea typeface="黑体" panose="02010609060101010101" charset="-122"/>
              </a:rPr>
              <a:t>（</a:t>
            </a:r>
            <a:r>
              <a:rPr lang="en-US" altLang="zh-CN" sz="1200" b="1" dirty="0">
                <a:latin typeface="黑体" panose="02010609060101010101" charset="-122"/>
                <a:ea typeface="黑体" panose="02010609060101010101" charset="-122"/>
              </a:rPr>
              <a:t>4</a:t>
            </a:r>
            <a:r>
              <a:rPr lang="zh-CN" altLang="en-US" sz="1200" b="1" dirty="0">
                <a:latin typeface="黑体" panose="02010609060101010101" charset="-122"/>
                <a:ea typeface="黑体" panose="02010609060101010101" charset="-122"/>
              </a:rPr>
              <a:t>）配套设施：合并后，配套设施建设标准不降低。</a:t>
            </a:r>
            <a:endParaRPr lang="en-US" altLang="zh-CN" sz="1200" b="1" dirty="0">
              <a:latin typeface="黑体" panose="02010609060101010101" charset="-122"/>
              <a:ea typeface="黑体" panose="02010609060101010101" charset="-122"/>
            </a:endParaRPr>
          </a:p>
          <a:p>
            <a:pPr indent="304800" algn="just">
              <a:lnSpc>
                <a:spcPct val="120000"/>
              </a:lnSpc>
              <a:spcAft>
                <a:spcPts val="210"/>
              </a:spcAft>
            </a:pPr>
            <a:r>
              <a:rPr lang="zh-CN" altLang="en-US" sz="1200" dirty="0">
                <a:latin typeface="黑体" panose="02010609060101010101" charset="-122"/>
                <a:ea typeface="黑体" panose="02010609060101010101" charset="-122"/>
              </a:rPr>
              <a:t>合并后，</a:t>
            </a:r>
            <a:r>
              <a:rPr lang="en-US" altLang="zh-CN" sz="1200" dirty="0">
                <a:latin typeface="黑体" panose="02010609060101010101" charset="-122"/>
                <a:ea typeface="黑体" panose="02010609060101010101" charset="-122"/>
              </a:rPr>
              <a:t>QZZQ1-01-02(04)</a:t>
            </a:r>
            <a:r>
              <a:rPr lang="zh-CN" altLang="en-US" sz="1200" dirty="0">
                <a:latin typeface="黑体" panose="02010609060101010101" charset="-122"/>
                <a:ea typeface="黑体" panose="02010609060101010101" charset="-122"/>
              </a:rPr>
              <a:t>地块尺寸约为</a:t>
            </a:r>
            <a:r>
              <a:rPr lang="en-US" altLang="zh-CN" sz="1200" dirty="0">
                <a:latin typeface="黑体" panose="02010609060101010101" charset="-122"/>
                <a:ea typeface="黑体" panose="02010609060101010101" charset="-122"/>
              </a:rPr>
              <a:t>300</a:t>
            </a:r>
            <a:r>
              <a:rPr lang="zh-CN" altLang="en-US" sz="1200" dirty="0">
                <a:latin typeface="黑体" panose="02010609060101010101" charset="-122"/>
                <a:ea typeface="黑体" panose="02010609060101010101" charset="-122"/>
              </a:rPr>
              <a:t>米</a:t>
            </a:r>
            <a:r>
              <a:rPr lang="en-US" altLang="zh-CN" sz="1200" dirty="0">
                <a:latin typeface="黑体" panose="02010609060101010101" charset="-122"/>
                <a:ea typeface="黑体" panose="02010609060101010101" charset="-122"/>
              </a:rPr>
              <a:t>×430</a:t>
            </a:r>
            <a:r>
              <a:rPr lang="zh-CN" altLang="en-US" sz="1200" dirty="0">
                <a:latin typeface="黑体" panose="02010609060101010101" charset="-122"/>
                <a:ea typeface="黑体" panose="02010609060101010101" charset="-122"/>
              </a:rPr>
              <a:t>米，预计可建设住宅约</a:t>
            </a:r>
            <a:r>
              <a:rPr lang="en-US" altLang="zh-CN" sz="1200" dirty="0">
                <a:latin typeface="黑体" panose="02010609060101010101" charset="-122"/>
                <a:ea typeface="黑体" panose="02010609060101010101" charset="-122"/>
              </a:rPr>
              <a:t>2600</a:t>
            </a:r>
            <a:r>
              <a:rPr lang="zh-CN" altLang="en-US" sz="1200" dirty="0">
                <a:latin typeface="黑体" panose="02010609060101010101" charset="-122"/>
                <a:ea typeface="黑体" panose="02010609060101010101" charset="-122"/>
              </a:rPr>
              <a:t>套，按户均</a:t>
            </a:r>
            <a:r>
              <a:rPr lang="en-US" altLang="zh-CN" sz="1200" dirty="0">
                <a:latin typeface="黑体" panose="02010609060101010101" charset="-122"/>
                <a:ea typeface="黑体" panose="02010609060101010101" charset="-122"/>
              </a:rPr>
              <a:t>3.2</a:t>
            </a:r>
            <a:r>
              <a:rPr lang="zh-CN" altLang="en-US" sz="1200" dirty="0">
                <a:latin typeface="黑体" panose="02010609060101010101" charset="-122"/>
                <a:ea typeface="黑体" panose="02010609060101010101" charset="-122"/>
              </a:rPr>
              <a:t>人计，</a:t>
            </a:r>
            <a:r>
              <a:rPr lang="zh-CN" altLang="zh-CN" sz="1200" dirty="0">
                <a:latin typeface="黑体" panose="02010609060101010101" charset="-122"/>
                <a:ea typeface="黑体" panose="02010609060101010101" charset="-122"/>
              </a:rPr>
              <a:t>人口为</a:t>
            </a:r>
            <a:r>
              <a:rPr lang="zh-CN" altLang="en-US" sz="1200" dirty="0">
                <a:latin typeface="黑体" panose="02010609060101010101" charset="-122"/>
                <a:ea typeface="黑体" panose="02010609060101010101" charset="-122"/>
              </a:rPr>
              <a:t>约</a:t>
            </a:r>
            <a:r>
              <a:rPr lang="en-US" altLang="zh-CN" sz="1200" dirty="0">
                <a:latin typeface="黑体" panose="02010609060101010101" charset="-122"/>
                <a:ea typeface="黑体" panose="02010609060101010101" charset="-122"/>
              </a:rPr>
              <a:t>8320</a:t>
            </a:r>
            <a:r>
              <a:rPr lang="zh-CN" altLang="zh-CN" sz="1200" dirty="0">
                <a:latin typeface="黑体" panose="02010609060101010101" charset="-122"/>
                <a:ea typeface="黑体" panose="02010609060101010101" charset="-122"/>
              </a:rPr>
              <a:t>人，</a:t>
            </a:r>
            <a:r>
              <a:rPr lang="zh-CN" altLang="en-US" sz="1200" dirty="0">
                <a:latin typeface="黑体" panose="02010609060101010101" charset="-122"/>
                <a:ea typeface="黑体" panose="02010609060101010101" charset="-122"/>
              </a:rPr>
              <a:t>属于五分钟生活圈覆盖范围。依据</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城市居住区规划设计标准</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GB50180-2018</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关于进一步加强养老服务设施规划建设和用地保障的通知</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（粤自然资规字</a:t>
            </a:r>
            <a:r>
              <a:rPr lang="en-US" altLang="zh-CN" sz="1200" dirty="0">
                <a:latin typeface="黑体" panose="02010609060101010101" charset="-122"/>
                <a:ea typeface="黑体" panose="02010609060101010101" charset="-122"/>
              </a:rPr>
              <a:t>〔2021〕2</a:t>
            </a:r>
            <a:r>
              <a:rPr lang="zh-CN" altLang="en-US" sz="1200" dirty="0">
                <a:latin typeface="黑体" panose="02010609060101010101" charset="-122"/>
                <a:ea typeface="黑体" panose="02010609060101010101" charset="-122"/>
              </a:rPr>
              <a:t>号）、</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惠来县前詹镇</a:t>
            </a:r>
            <a:r>
              <a:rPr lang="en-US" altLang="zh-CN" sz="1200" dirty="0">
                <a:latin typeface="黑体" panose="02010609060101010101" charset="-122"/>
                <a:ea typeface="黑体" panose="02010609060101010101" charset="-122"/>
              </a:rPr>
              <a:t>QZZQ1-01</a:t>
            </a:r>
            <a:r>
              <a:rPr lang="zh-CN" altLang="en-US" sz="1200" dirty="0">
                <a:latin typeface="黑体" panose="02010609060101010101" charset="-122"/>
                <a:ea typeface="黑体" panose="02010609060101010101" charset="-122"/>
              </a:rPr>
              <a:t>单元控制性详细规划修改</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汕头市中浩房地产有限公司前詹村</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虎母石山</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三宗地块规划条件调整论证报告</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等规范政策、上位规划要求，须无偿建设不少于</a:t>
            </a:r>
            <a:r>
              <a:rPr lang="en-US" altLang="zh-CN" sz="1200" dirty="0">
                <a:latin typeface="黑体" panose="02010609060101010101" charset="-122"/>
                <a:ea typeface="黑体" panose="02010609060101010101" charset="-122"/>
              </a:rPr>
              <a:t>12</a:t>
            </a:r>
            <a:r>
              <a:rPr lang="zh-CN" altLang="en-US" sz="1200" dirty="0">
                <a:latin typeface="黑体" panose="02010609060101010101" charset="-122"/>
                <a:ea typeface="黑体" panose="02010609060101010101" charset="-122"/>
              </a:rPr>
              <a:t>个班幼儿园、社区服务站、社区卫生服务站、文化活动站、小型多功能运动（球类）场地、室外综合健身场地、老年人日间照料中心、</a:t>
            </a:r>
            <a:r>
              <a:rPr lang="zh-CN" altLang="zh-CN" sz="1200" dirty="0">
                <a:latin typeface="黑体" panose="02010609060101010101" charset="-122"/>
                <a:ea typeface="黑体" panose="02010609060101010101" charset="-122"/>
              </a:rPr>
              <a:t>社区养老服务设施</a:t>
            </a:r>
            <a:r>
              <a:rPr lang="zh-CN" altLang="en-US" sz="1200" dirty="0">
                <a:latin typeface="黑体" panose="02010609060101010101" charset="-122"/>
                <a:ea typeface="黑体" panose="02010609060101010101" charset="-122"/>
              </a:rPr>
              <a:t>、社区商业网点、再生资源回收点、生活垃圾收集站、公共厕所、停车场。无偿移交政府的设施应与所在住宅小区开发建设同步规划、同步设计、同步建设、同步竣工、同步交付使用。分期开发的项目，无偿移交政府的设施应与住宅开发项目首期同步验收。</a:t>
            </a: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dirty="0">
                <a:latin typeface="黑体" panose="02010609060101010101" charset="-122"/>
                <a:ea typeface="黑体" panose="02010609060101010101" charset="-122"/>
              </a:rPr>
              <a:t>依据</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广东省加强住宅小区配套幼儿园建设和管理工作的指导意见</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（粤教基</a:t>
            </a:r>
            <a:r>
              <a:rPr lang="en-US" altLang="zh-CN" sz="1200" dirty="0">
                <a:latin typeface="黑体" panose="02010609060101010101" charset="-122"/>
                <a:ea typeface="黑体" panose="02010609060101010101" charset="-122"/>
              </a:rPr>
              <a:t>〔2022〕33</a:t>
            </a:r>
            <a:r>
              <a:rPr lang="zh-CN" altLang="en-US" sz="1200" dirty="0">
                <a:latin typeface="黑体" panose="02010609060101010101" charset="-122"/>
                <a:ea typeface="黑体" panose="02010609060101010101" charset="-122"/>
              </a:rPr>
              <a:t>号），合并后地块需配套学位</a:t>
            </a:r>
            <a:r>
              <a:rPr lang="en-US" altLang="zh-CN" sz="1200" dirty="0">
                <a:latin typeface="黑体" panose="02010609060101010101" charset="-122"/>
                <a:ea typeface="黑体" panose="02010609060101010101" charset="-122"/>
              </a:rPr>
              <a:t>330</a:t>
            </a:r>
            <a:r>
              <a:rPr lang="zh-CN" altLang="en-US" sz="1200" dirty="0">
                <a:latin typeface="黑体" panose="02010609060101010101" charset="-122"/>
                <a:ea typeface="黑体" panose="02010609060101010101" charset="-122"/>
              </a:rPr>
              <a:t>个，需设置</a:t>
            </a:r>
            <a:r>
              <a:rPr lang="en-US" altLang="zh-CN" sz="1200" dirty="0">
                <a:latin typeface="黑体" panose="02010609060101010101" charset="-122"/>
                <a:ea typeface="黑体" panose="02010609060101010101" charset="-122"/>
              </a:rPr>
              <a:t>12</a:t>
            </a:r>
            <a:r>
              <a:rPr lang="zh-CN" altLang="en-US" sz="1200" dirty="0">
                <a:latin typeface="黑体" panose="02010609060101010101" charset="-122"/>
                <a:ea typeface="黑体" panose="02010609060101010101" charset="-122"/>
              </a:rPr>
              <a:t>班幼儿园设置标准为，建筑面积</a:t>
            </a:r>
            <a:r>
              <a:rPr lang="en-US" altLang="zh-CN" sz="1200" dirty="0">
                <a:latin typeface="黑体" panose="02010609060101010101" charset="-122"/>
                <a:ea typeface="黑体" panose="02010609060101010101" charset="-122"/>
              </a:rPr>
              <a:t>4003.2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-4906.8</a:t>
            </a:r>
            <a:r>
              <a:rPr lang="zh-CN" altLang="en-US" sz="1200" dirty="0">
                <a:latin typeface="黑体" panose="02010609060101010101" charset="-122"/>
                <a:ea typeface="黑体" panose="02010609060101010101" charset="-122"/>
              </a:rPr>
              <a:t>㎡，用地面积</a:t>
            </a:r>
            <a:r>
              <a:rPr lang="en-US" altLang="zh-CN" sz="1200" dirty="0">
                <a:latin typeface="黑体" panose="02010609060101010101" charset="-122"/>
                <a:ea typeface="黑体" panose="02010609060101010101" charset="-122"/>
              </a:rPr>
              <a:t>6672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-8178</a:t>
            </a:r>
            <a:r>
              <a:rPr lang="zh-CN" altLang="en-US" sz="1200" dirty="0">
                <a:latin typeface="黑体" panose="02010609060101010101" charset="-122"/>
                <a:ea typeface="黑体" panose="02010609060101010101" charset="-122"/>
              </a:rPr>
              <a:t>㎡。</a:t>
            </a:r>
            <a:endParaRPr lang="en-US" altLang="zh-CN"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dirty="0">
                <a:latin typeface="黑体" panose="02010609060101010101" charset="-122"/>
                <a:ea typeface="黑体" panose="02010609060101010101" charset="-122"/>
              </a:rPr>
              <a:t>机动车停车位：住宅按不少于</a:t>
            </a:r>
            <a:r>
              <a:rPr lang="en-US" altLang="zh-CN" sz="1200" dirty="0">
                <a:latin typeface="黑体" panose="02010609060101010101" charset="-122"/>
                <a:ea typeface="黑体" panose="02010609060101010101" charset="-122"/>
              </a:rPr>
              <a:t>1</a:t>
            </a:r>
            <a:r>
              <a:rPr lang="zh-CN" altLang="en-US" sz="1200" dirty="0">
                <a:latin typeface="黑体" panose="02010609060101010101" charset="-122"/>
                <a:ea typeface="黑体" panose="02010609060101010101" charset="-122"/>
              </a:rPr>
              <a:t>个车位</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户，商业按不少于</a:t>
            </a:r>
            <a:r>
              <a:rPr lang="en-US" altLang="zh-CN" sz="1200" dirty="0">
                <a:latin typeface="黑体" panose="02010609060101010101" charset="-122"/>
                <a:ea typeface="黑体" panose="02010609060101010101" charset="-122"/>
              </a:rPr>
              <a:t>1</a:t>
            </a:r>
            <a:r>
              <a:rPr lang="zh-CN" altLang="en-US" sz="1200" dirty="0">
                <a:latin typeface="黑体" panose="02010609060101010101" charset="-122"/>
                <a:ea typeface="黑体" panose="02010609060101010101" charset="-122"/>
              </a:rPr>
              <a:t>个车位</a:t>
            </a:r>
            <a:r>
              <a:rPr lang="en-US" altLang="zh-CN" sz="1200" dirty="0">
                <a:latin typeface="黑体" panose="02010609060101010101" charset="-122"/>
                <a:ea typeface="黑体" panose="02010609060101010101" charset="-122"/>
              </a:rPr>
              <a:t>/100</a:t>
            </a:r>
            <a:r>
              <a:rPr lang="zh-CN" altLang="en-US" sz="1200" dirty="0">
                <a:latin typeface="黑体" panose="02010609060101010101" charset="-122"/>
                <a:ea typeface="黑体" panose="02010609060101010101" charset="-122"/>
              </a:rPr>
              <a:t>平方米计容建筑面积配建。</a:t>
            </a:r>
            <a:endParaRPr lang="zh-CN" altLang="en-US"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dirty="0">
                <a:latin typeface="黑体" panose="02010609060101010101" charset="-122"/>
                <a:ea typeface="黑体" panose="02010609060101010101" charset="-122"/>
              </a:rPr>
              <a:t>非机动车停车位：住宅按不少于</a:t>
            </a:r>
            <a:r>
              <a:rPr lang="en-US" altLang="zh-CN" sz="1200" dirty="0">
                <a:latin typeface="黑体" panose="02010609060101010101" charset="-122"/>
                <a:ea typeface="黑体" panose="02010609060101010101" charset="-122"/>
              </a:rPr>
              <a:t>0.5</a:t>
            </a:r>
            <a:r>
              <a:rPr lang="zh-CN" altLang="en-US" sz="1200" dirty="0">
                <a:latin typeface="黑体" panose="02010609060101010101" charset="-122"/>
                <a:ea typeface="黑体" panose="02010609060101010101" charset="-122"/>
              </a:rPr>
              <a:t>个车位</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户，商业按不少于</a:t>
            </a:r>
            <a:r>
              <a:rPr lang="en-US" altLang="zh-CN" sz="1200" dirty="0">
                <a:latin typeface="黑体" panose="02010609060101010101" charset="-122"/>
                <a:ea typeface="黑体" panose="02010609060101010101" charset="-122"/>
              </a:rPr>
              <a:t>1.0</a:t>
            </a:r>
            <a:r>
              <a:rPr lang="zh-CN" altLang="en-US" sz="1200" dirty="0">
                <a:latin typeface="黑体" panose="02010609060101010101" charset="-122"/>
                <a:ea typeface="黑体" panose="02010609060101010101" charset="-122"/>
              </a:rPr>
              <a:t>个车位</a:t>
            </a:r>
            <a:r>
              <a:rPr lang="en-US" altLang="zh-CN" sz="1200" dirty="0">
                <a:latin typeface="黑体" panose="02010609060101010101" charset="-122"/>
                <a:ea typeface="黑体" panose="02010609060101010101" charset="-122"/>
              </a:rPr>
              <a:t>/100</a:t>
            </a:r>
            <a:r>
              <a:rPr lang="zh-CN" altLang="en-US" sz="1200" dirty="0">
                <a:latin typeface="黑体" panose="02010609060101010101" charset="-122"/>
                <a:ea typeface="黑体" panose="02010609060101010101" charset="-122"/>
              </a:rPr>
              <a:t>平方米建筑面积配建。</a:t>
            </a:r>
            <a:endParaRPr lang="zh-CN" altLang="en-US" sz="1200" dirty="0">
              <a:latin typeface="黑体" panose="02010609060101010101" charset="-122"/>
              <a:ea typeface="黑体" panose="02010609060101010101" charset="-122"/>
            </a:endParaRPr>
          </a:p>
          <a:p>
            <a:pPr indent="304800" algn="just">
              <a:lnSpc>
                <a:spcPct val="120000"/>
              </a:lnSpc>
              <a:spcAft>
                <a:spcPts val="210"/>
              </a:spcAft>
            </a:pPr>
            <a:r>
              <a:rPr lang="zh-CN" altLang="en-US" sz="1200" dirty="0">
                <a:latin typeface="黑体" panose="02010609060101010101" charset="-122"/>
                <a:ea typeface="黑体" panose="02010609060101010101" charset="-122"/>
              </a:rPr>
              <a:t>电动自行车车位：住宅按不低于</a:t>
            </a:r>
            <a:r>
              <a:rPr lang="en-US" altLang="zh-CN" sz="1200" dirty="0">
                <a:latin typeface="黑体" panose="02010609060101010101" charset="-122"/>
                <a:ea typeface="黑体" panose="02010609060101010101" charset="-122"/>
              </a:rPr>
              <a:t>0.30</a:t>
            </a:r>
            <a:r>
              <a:rPr lang="zh-CN" altLang="en-US" sz="1200" dirty="0">
                <a:latin typeface="黑体" panose="02010609060101010101" charset="-122"/>
                <a:ea typeface="黑体" panose="02010609060101010101" charset="-122"/>
              </a:rPr>
              <a:t>辆</a:t>
            </a:r>
            <a:r>
              <a:rPr lang="en-US" altLang="zh-CN" sz="1200" dirty="0">
                <a:latin typeface="黑体" panose="02010609060101010101" charset="-122"/>
                <a:ea typeface="黑体" panose="02010609060101010101" charset="-122"/>
              </a:rPr>
              <a:t>/</a:t>
            </a:r>
            <a:r>
              <a:rPr lang="zh-CN" altLang="en-US" sz="1200" dirty="0">
                <a:latin typeface="黑体" panose="02010609060101010101" charset="-122"/>
                <a:ea typeface="黑体" panose="02010609060101010101" charset="-122"/>
              </a:rPr>
              <a:t>套配建电动自行车集中停放场所（电动自行车车位计入非机动车停车位），充电设施按不低于规划条件中电动自行车停车位数量的</a:t>
            </a:r>
            <a:r>
              <a:rPr lang="en-US" altLang="zh-CN" sz="1200" dirty="0">
                <a:latin typeface="黑体" panose="02010609060101010101" charset="-122"/>
                <a:ea typeface="黑体" panose="02010609060101010101" charset="-122"/>
              </a:rPr>
              <a:t>30%</a:t>
            </a:r>
            <a:r>
              <a:rPr lang="zh-CN" altLang="en-US" sz="1200" dirty="0">
                <a:latin typeface="黑体" panose="02010609060101010101" charset="-122"/>
                <a:ea typeface="黑体" panose="02010609060101010101" charset="-122"/>
              </a:rPr>
              <a:t>配建，其他类型新建项目配建非机动车停车场所的可参照执行。</a:t>
            </a:r>
            <a:endParaRPr lang="zh-CN" altLang="en-US" sz="1200" dirty="0">
              <a:latin typeface="黑体" panose="02010609060101010101" charset="-122"/>
              <a:ea typeface="黑体" panose="02010609060101010101" charset="-122"/>
            </a:endParaRPr>
          </a:p>
          <a:p>
            <a:pPr indent="304800" algn="just">
              <a:lnSpc>
                <a:spcPct val="120000"/>
              </a:lnSpc>
              <a:spcAft>
                <a:spcPts val="210"/>
              </a:spcAft>
            </a:pPr>
            <a:r>
              <a:rPr lang="en-US" altLang="zh-CN" sz="1400" b="1" dirty="0">
                <a:latin typeface="黑体" panose="02010609060101010101" charset="-122"/>
                <a:ea typeface="黑体" panose="02010609060101010101" charset="-122"/>
              </a:rPr>
              <a:t>4.</a:t>
            </a:r>
            <a:r>
              <a:rPr lang="zh-CN" altLang="en-US" sz="1400" b="1" dirty="0">
                <a:latin typeface="黑体" panose="02010609060101010101" charset="-122"/>
                <a:ea typeface="黑体" panose="02010609060101010101" charset="-122"/>
              </a:rPr>
              <a:t>论证结论</a:t>
            </a:r>
            <a:endParaRPr lang="en-US" altLang="zh-CN" sz="1400" b="1" dirty="0">
              <a:latin typeface="黑体" panose="02010609060101010101" charset="-122"/>
              <a:ea typeface="黑体" panose="02010609060101010101" charset="-122"/>
            </a:endParaRPr>
          </a:p>
          <a:p>
            <a:pPr indent="304800" algn="just">
              <a:lnSpc>
                <a:spcPct val="120000"/>
              </a:lnSpc>
              <a:spcAft>
                <a:spcPts val="210"/>
              </a:spcAft>
            </a:pPr>
            <a:r>
              <a:rPr lang="en-US" altLang="zh-CN" sz="1200" dirty="0">
                <a:latin typeface="黑体" panose="02010609060101010101" charset="-122"/>
                <a:ea typeface="黑体" panose="02010609060101010101" charset="-122"/>
              </a:rPr>
              <a:t>QZZQ1-01-02(02)</a:t>
            </a:r>
            <a:r>
              <a:rPr lang="zh-CN" altLang="en-US" sz="1200" dirty="0">
                <a:latin typeface="黑体" panose="02010609060101010101" charset="-122"/>
                <a:ea typeface="黑体" panose="02010609060101010101" charset="-122"/>
              </a:rPr>
              <a:t>、</a:t>
            </a:r>
            <a:r>
              <a:rPr lang="en-US" altLang="zh-CN" sz="1200" dirty="0">
                <a:latin typeface="黑体" panose="02010609060101010101" charset="-122"/>
                <a:ea typeface="黑体" panose="02010609060101010101" charset="-122"/>
              </a:rPr>
              <a:t>QZZQ1-01-02(03)</a:t>
            </a:r>
            <a:r>
              <a:rPr lang="zh-CN" altLang="en-US" sz="1200" dirty="0">
                <a:latin typeface="黑体" panose="02010609060101010101" charset="-122"/>
                <a:ea typeface="黑体" panose="02010609060101010101" charset="-122"/>
              </a:rPr>
              <a:t>二宗用地合并整体规划建设方案是必要的和切实可行的。</a:t>
            </a:r>
            <a:endParaRPr lang="en-US" altLang="zh-TW" sz="1000" dirty="0">
              <a:latin typeface="宋体" panose="02010600030101010101" pitchFamily="2" charset="-122"/>
              <a:ea typeface="宋体" panose="02010600030101010101" pitchFamily="2" charset="-122"/>
            </a:endParaRPr>
          </a:p>
          <a:p>
            <a:pPr indent="0" algn="just">
              <a:lnSpc>
                <a:spcPts val="1100"/>
              </a:lnSpc>
              <a:spcAft>
                <a:spcPts val="280"/>
              </a:spcAft>
            </a:pPr>
            <a:endParaRPr lang="en-US" altLang="zh-TW" sz="800" dirty="0">
              <a:latin typeface="宋体" panose="02010600030101010101" pitchFamily="2" charset="-122"/>
              <a:ea typeface="宋体" panose="02010600030101010101" pitchFamily="2" charset="-122"/>
            </a:endParaRPr>
          </a:p>
          <a:p>
            <a:pPr indent="0" algn="just">
              <a:lnSpc>
                <a:spcPts val="1100"/>
              </a:lnSpc>
              <a:spcAft>
                <a:spcPts val="280"/>
              </a:spcAft>
            </a:pPr>
            <a:r>
              <a:rPr lang="zh-TW" altLang="zh-CN" sz="800" dirty="0">
                <a:latin typeface="宋体" panose="02010600030101010101" pitchFamily="2" charset="-122"/>
                <a:ea typeface="宋体" panose="02010600030101010101" pitchFamily="2" charset="-122"/>
              </a:rPr>
              <a:t>附注：</a:t>
            </a:r>
            <a:endParaRPr lang="zh-TW" altLang="zh-CN" sz="800" dirty="0">
              <a:latin typeface="宋体" panose="02010600030101010101" pitchFamily="2" charset="-122"/>
              <a:ea typeface="宋体" panose="02010600030101010101" pitchFamily="2" charset="-122"/>
            </a:endParaRPr>
          </a:p>
          <a:p>
            <a:pPr indent="0" algn="just">
              <a:lnSpc>
                <a:spcPts val="1100"/>
              </a:lnSpc>
              <a:spcAft>
                <a:spcPts val="140"/>
              </a:spcAft>
            </a:pPr>
            <a:r>
              <a:rPr lang="zh-TW" altLang="zh-CN" sz="800" dirty="0">
                <a:latin typeface="宋体" panose="02010600030101010101" pitchFamily="2" charset="-122"/>
                <a:ea typeface="宋体" panose="02010600030101010101" pitchFamily="2" charset="-122"/>
              </a:rPr>
              <a:t>1.该图仅为示意图，方案以最后审批批复为准。</a:t>
            </a:r>
            <a:endParaRPr lang="zh-TW" altLang="zh-CN" sz="800" dirty="0">
              <a:latin typeface="宋体" panose="02010600030101010101" pitchFamily="2" charset="-122"/>
              <a:ea typeface="宋体" panose="02010600030101010101" pitchFamily="2" charset="-122"/>
            </a:endParaRPr>
          </a:p>
          <a:p>
            <a:pPr indent="0">
              <a:lnSpc>
                <a:spcPts val="1100"/>
              </a:lnSpc>
              <a:spcAft>
                <a:spcPts val="140"/>
              </a:spcAft>
            </a:pPr>
            <a:r>
              <a:rPr lang="zh-TW" altLang="zh-CN" sz="800" dirty="0">
                <a:latin typeface="宋体" panose="02010600030101010101" pitchFamily="2" charset="-122"/>
                <a:ea typeface="宋体" panose="02010600030101010101" pitchFamily="2" charset="-122"/>
              </a:rPr>
              <a:t>2.意见反馈方式：</a:t>
            </a:r>
            <a:endParaRPr lang="zh-TW" altLang="zh-CN" sz="800" dirty="0">
              <a:latin typeface="宋体" panose="02010600030101010101" pitchFamily="2" charset="-122"/>
              <a:ea typeface="宋体" panose="02010600030101010101" pitchFamily="2" charset="-122"/>
            </a:endParaRPr>
          </a:p>
          <a:p>
            <a:pPr indent="0">
              <a:lnSpc>
                <a:spcPts val="1100"/>
              </a:lnSpc>
              <a:spcAft>
                <a:spcPts val="140"/>
              </a:spcAft>
            </a:pPr>
            <a:r>
              <a:rPr lang="zh-TW" altLang="zh-CN" sz="800" dirty="0">
                <a:latin typeface="宋体" panose="02010600030101010101" pitchFamily="2" charset="-122"/>
                <a:ea typeface="宋体" panose="02010600030101010101" pitchFamily="2" charset="-122"/>
              </a:rPr>
              <a:t>邮编515200，联系电话0663-6693980，联系人王先生</a:t>
            </a:r>
            <a:r>
              <a:rPr lang="zh-CN" altLang="en-US" sz="800" dirty="0">
                <a:latin typeface="宋体" panose="02010600030101010101" pitchFamily="2" charset="-122"/>
                <a:ea typeface="宋体" panose="02010600030101010101" pitchFamily="2" charset="-122"/>
              </a:rPr>
              <a:t>，</a:t>
            </a:r>
            <a:r>
              <a:rPr lang="zh-TW" altLang="zh-CN" sz="800" dirty="0">
                <a:latin typeface="宋体" panose="02010600030101010101" pitchFamily="2" charset="-122"/>
                <a:ea typeface="宋体" panose="02010600030101010101" pitchFamily="2" charset="-122"/>
              </a:rPr>
              <a:t>联系地址：揭阳市惠来县惠城镇葵南一街10号惠来县自然资源局</a:t>
            </a:r>
            <a:r>
              <a:rPr lang="zh-CN" altLang="zh-TW" sz="800" dirty="0">
                <a:latin typeface="宋体" panose="02010600030101010101" pitchFamily="2" charset="-122"/>
                <a:ea typeface="宋体" panose="02010600030101010101" pitchFamily="2" charset="-122"/>
              </a:rPr>
              <a:t>国土空间规划</a:t>
            </a:r>
            <a:r>
              <a:rPr lang="zh-TW" altLang="zh-CN" sz="800" dirty="0">
                <a:latin typeface="宋体" panose="02010600030101010101" pitchFamily="2" charset="-122"/>
                <a:ea typeface="宋体" panose="02010600030101010101" pitchFamily="2" charset="-122"/>
              </a:rPr>
              <a:t>股。</a:t>
            </a:r>
            <a:endParaRPr lang="zh-TW" altLang="zh-CN" sz="800" dirty="0">
              <a:latin typeface="宋体" panose="02010600030101010101" pitchFamily="2" charset="-122"/>
              <a:ea typeface="宋体" panose="02010600030101010101" pitchFamily="2" charset="-122"/>
            </a:endParaRPr>
          </a:p>
          <a:p>
            <a:pPr indent="0" algn="just">
              <a:lnSpc>
                <a:spcPts val="1100"/>
              </a:lnSpc>
              <a:spcAft>
                <a:spcPts val="140"/>
              </a:spcAft>
            </a:pPr>
            <a:r>
              <a:rPr lang="zh-TW" altLang="zh-CN" sz="800" dirty="0">
                <a:latin typeface="宋体" panose="02010600030101010101" pitchFamily="2" charset="-122"/>
                <a:ea typeface="宋体" panose="02010600030101010101" pitchFamily="2" charset="-122"/>
              </a:rPr>
              <a:t>3.有效期为公示日期最后一天24:00前，逾期意见不予采纳。</a:t>
            </a:r>
            <a:endParaRPr lang="zh-TW" altLang="zh-CN" sz="800" dirty="0">
              <a:latin typeface="宋体" panose="02010600030101010101" pitchFamily="2" charset="-122"/>
              <a:ea typeface="宋体" panose="02010600030101010101" pitchFamily="2" charset="-122"/>
            </a:endParaRPr>
          </a:p>
          <a:p>
            <a:pPr indent="0">
              <a:lnSpc>
                <a:spcPts val="1100"/>
              </a:lnSpc>
              <a:spcAft>
                <a:spcPts val="140"/>
              </a:spcAft>
            </a:pPr>
            <a:r>
              <a:rPr lang="en-US" altLang="zh-CN" sz="800" dirty="0">
                <a:latin typeface="宋体" panose="02010600030101010101" pitchFamily="2" charset="-122"/>
                <a:ea typeface="宋体" panose="02010600030101010101" pitchFamily="2" charset="-122"/>
              </a:rPr>
              <a:t>4.</a:t>
            </a:r>
            <a:r>
              <a:rPr lang="zh-TW" altLang="zh-CN" sz="800" dirty="0">
                <a:latin typeface="宋体" panose="02010600030101010101" pitchFamily="2" charset="-122"/>
                <a:ea typeface="宋体" panose="02010600030101010101" pitchFamily="2" charset="-122"/>
              </a:rPr>
              <a:t>有效反馈意见应注明真实联系人姓名、联系电话、联系地址(本人亲笔签名并附身份证复印件，单位申述材料应由法人代表和单位签章)。如反馈见时间信息不准确或不完整，导致无法及时进一步核对有关情况的，视为无效意见。</a:t>
            </a:r>
            <a:endParaRPr lang="zh-TW" altLang="zh-CN" sz="800" dirty="0">
              <a:latin typeface="宋体" panose="02010600030101010101" pitchFamily="2" charset="-122"/>
              <a:ea typeface="宋体" panose="02010600030101010101" pitchFamily="2" charset="-122"/>
            </a:endParaRPr>
          </a:p>
          <a:p>
            <a:pPr indent="0" algn="just">
              <a:lnSpc>
                <a:spcPts val="1100"/>
              </a:lnSpc>
              <a:spcAft>
                <a:spcPts val="140"/>
              </a:spcAft>
            </a:pPr>
            <a:r>
              <a:rPr lang="zh-TW" altLang="zh-CN" sz="800" dirty="0">
                <a:latin typeface="宋体" panose="02010600030101010101" pitchFamily="2" charset="-122"/>
                <a:ea typeface="宋体" panose="02010600030101010101" pitchFamily="2" charset="-122"/>
              </a:rPr>
              <a:t>5.公示地址：揭阳市惠来县惠城镇葵南一街10号惠来县自然资源局政务公开栏</a:t>
            </a:r>
            <a:endParaRPr lang="zh-TW" altLang="zh-CN" sz="800" dirty="0">
              <a:latin typeface="宋体" panose="02010600030101010101" pitchFamily="2" charset="-122"/>
              <a:ea typeface="宋体" panose="02010600030101010101" pitchFamily="2" charset="-122"/>
            </a:endParaRPr>
          </a:p>
          <a:p>
            <a:pPr indent="0">
              <a:lnSpc>
                <a:spcPts val="1100"/>
              </a:lnSpc>
              <a:spcAft>
                <a:spcPts val="140"/>
              </a:spcAft>
            </a:pPr>
            <a:r>
              <a:rPr lang="zh-TW" altLang="zh-CN" sz="800" dirty="0">
                <a:latin typeface="宋体" panose="02010600030101010101" pitchFamily="2" charset="-122"/>
                <a:ea typeface="宋体" panose="02010600030101010101" pitchFamily="2" charset="-122"/>
              </a:rPr>
              <a:t>公示网址：惠来县自然资源局信息公开平台</a:t>
            </a:r>
            <a:r>
              <a:rPr lang="en-US" altLang="zh-CN" sz="800" dirty="0">
                <a:latin typeface="宋体" panose="02010600030101010101" pitchFamily="2" charset="-122"/>
                <a:ea typeface="宋体" panose="02010600030101010101" pitchFamily="2" charset="-122"/>
                <a:hlinkClick r:id="rId2"/>
              </a:rPr>
              <a:t>http://www.huilai.gov.cn/jyhlzrj/gkmlpt/mindex</a:t>
            </a:r>
            <a:endParaRPr lang="en-US" altLang="zh-CN" sz="800" dirty="0">
              <a:latin typeface="宋体" panose="02010600030101010101" pitchFamily="2" charset="-122"/>
              <a:ea typeface="宋体" panose="02010600030101010101" pitchFamily="2" charset="-122"/>
            </a:endParaRPr>
          </a:p>
          <a:p>
            <a:pPr indent="0">
              <a:lnSpc>
                <a:spcPts val="1100"/>
              </a:lnSpc>
            </a:pPr>
            <a:r>
              <a:rPr lang="zh-TW" altLang="zh-CN" sz="800" dirty="0">
                <a:latin typeface="宋体" panose="02010600030101010101" pitchFamily="2" charset="-122"/>
                <a:ea typeface="宋体" panose="02010600030101010101" pitchFamily="2" charset="-122"/>
              </a:rPr>
              <a:t>6.本期公示图纸共</a:t>
            </a:r>
            <a:r>
              <a:rPr lang="en-US" altLang="zh-TW" sz="800" dirty="0">
                <a:latin typeface="宋体" panose="02010600030101010101" pitchFamily="2" charset="-122"/>
                <a:ea typeface="宋体" panose="02010600030101010101" pitchFamily="2" charset="-122"/>
              </a:rPr>
              <a:t>3</a:t>
            </a:r>
            <a:r>
              <a:rPr lang="zh-TW" altLang="zh-CN" sz="800" dirty="0">
                <a:latin typeface="宋体" panose="02010600030101010101" pitchFamily="2" charset="-122"/>
                <a:ea typeface="宋体" panose="02010600030101010101" pitchFamily="2" charset="-122"/>
              </a:rPr>
              <a:t>张。</a:t>
            </a:r>
            <a:endParaRPr lang="zh-TW" altLang="zh-CN" sz="800" dirty="0">
              <a:latin typeface="宋体" panose="02010600030101010101" pitchFamily="2" charset="-122"/>
              <a:ea typeface="宋体" panose="02010600030101010101" pitchFamily="2" charset="-122"/>
            </a:endParaRPr>
          </a:p>
          <a:p>
            <a:pPr indent="304800" algn="just">
              <a:lnSpc>
                <a:spcPts val="1900"/>
              </a:lnSpc>
              <a:spcAft>
                <a:spcPts val="210"/>
              </a:spcAft>
            </a:pPr>
            <a:endParaRPr lang="en-US" altLang="zh-CN" sz="13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sp>
        <p:nvSpPr>
          <p:cNvPr id="8" name="矩形 7"/>
          <p:cNvSpPr/>
          <p:nvPr/>
        </p:nvSpPr>
        <p:spPr>
          <a:xfrm>
            <a:off x="5048249" y="1095376"/>
            <a:ext cx="8048625" cy="390524"/>
          </a:xfrm>
          <a:prstGeom prst="rect">
            <a:avLst/>
          </a:prstGeom>
          <a:solidFill>
            <a:schemeClr val="bg1"/>
          </a:solidFill>
        </p:spPr>
        <p:txBody>
          <a:bodyPr lIns="0" tIns="0" rIns="0" bIns="0">
            <a:noAutofit/>
          </a:bodyPr>
          <a:lstStyle/>
          <a:p>
            <a:pPr indent="304800" algn="ctr">
              <a:lnSpc>
                <a:spcPts val="1900"/>
              </a:lnSpc>
              <a:spcAft>
                <a:spcPts val="210"/>
              </a:spcAft>
            </a:pPr>
            <a:r>
              <a:rPr lang="zh-CN" altLang="zh-CN" sz="1400" b="1" dirty="0">
                <a:latin typeface="思源黑体 CN Medium" panose="020B0600000000000000" pitchFamily="34" charset="-122"/>
                <a:ea typeface="思源黑体 CN Medium" panose="020B0600000000000000" pitchFamily="34" charset="-122"/>
              </a:rPr>
              <a:t>合并后主要</a:t>
            </a:r>
            <a:r>
              <a:rPr lang="zh-CN" altLang="en-US" sz="1400" b="1" dirty="0">
                <a:latin typeface="思源黑体 CN Medium" panose="020B0600000000000000" pitchFamily="34" charset="-122"/>
                <a:ea typeface="思源黑体 CN Medium" panose="020B0600000000000000" pitchFamily="34" charset="-122"/>
              </a:rPr>
              <a:t>配套设施要求</a:t>
            </a:r>
            <a:endParaRPr lang="zh-CN" altLang="en-US" sz="1100" dirty="0">
              <a:latin typeface="黑体" panose="02010609060101010101" charset="-122"/>
              <a:ea typeface="黑体" panose="02010609060101010101" charset="-122"/>
            </a:endParaRPr>
          </a:p>
          <a:p>
            <a:pPr indent="304800" algn="just">
              <a:lnSpc>
                <a:spcPts val="1300"/>
              </a:lnSpc>
              <a:spcAft>
                <a:spcPts val="210"/>
              </a:spcAft>
            </a:pPr>
            <a:endParaRPr lang="en-US" altLang="zh-CN" sz="1100" dirty="0">
              <a:latin typeface="黑体" panose="02010609060101010101" charset="-122"/>
              <a:ea typeface="黑体" panose="02010609060101010101" charset="-122"/>
            </a:endParaRPr>
          </a:p>
        </p:txBody>
      </p:sp>
      <p:graphicFrame>
        <p:nvGraphicFramePr>
          <p:cNvPr id="10" name="表格 9"/>
          <p:cNvGraphicFramePr>
            <a:graphicFrameLocks noGrp="1"/>
          </p:cNvGraphicFramePr>
          <p:nvPr/>
        </p:nvGraphicFramePr>
        <p:xfrm>
          <a:off x="5054600" y="1518988"/>
          <a:ext cx="8080829" cy="8960656"/>
        </p:xfrm>
        <a:graphic>
          <a:graphicData uri="http://schemas.openxmlformats.org/drawingml/2006/table">
            <a:tbl>
              <a:tblPr>
                <a:tableStyleId>{5940675A-B579-460E-94D1-54222C63F5DA}</a:tableStyleId>
              </a:tblPr>
              <a:tblGrid>
                <a:gridCol w="665660"/>
                <a:gridCol w="614873"/>
                <a:gridCol w="613647"/>
                <a:gridCol w="414020"/>
                <a:gridCol w="1266825"/>
                <a:gridCol w="647383"/>
                <a:gridCol w="563265"/>
                <a:gridCol w="3295156"/>
              </a:tblGrid>
              <a:tr h="0">
                <a:tc rowSpan="2">
                  <a:txBody>
                    <a:bodyPr/>
                    <a:lstStyle/>
                    <a:p>
                      <a:pPr algn="ctr">
                        <a:lnSpc>
                          <a:spcPts val="1200"/>
                        </a:lnSpc>
                        <a:buNone/>
                      </a:pPr>
                      <a:r>
                        <a:rPr lang="zh-CN" altLang="en-US" sz="1000" kern="100" dirty="0">
                          <a:solidFill>
                            <a:srgbClr val="000000"/>
                          </a:solidFill>
                          <a:effectLst/>
                        </a:rPr>
                        <a:t>设施名称</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rowSpan="2">
                  <a:txBody>
                    <a:bodyPr/>
                    <a:lstStyle/>
                    <a:p>
                      <a:pPr marL="0" marR="0" lvl="0" indent="0" algn="ctr" defTabSz="914400" eaLnBrk="1" fontAlgn="auto" latinLnBrk="0" hangingPunct="1">
                        <a:lnSpc>
                          <a:spcPts val="1200"/>
                        </a:lnSpc>
                        <a:spcBef>
                          <a:spcPts val="0"/>
                        </a:spcBef>
                        <a:spcAft>
                          <a:spcPts val="0"/>
                        </a:spcAft>
                        <a:buClrTx/>
                        <a:buSzTx/>
                        <a:buFontTx/>
                        <a:buNone/>
                        <a:defRPr/>
                      </a:pPr>
                      <a:r>
                        <a:rPr lang="zh-CN" altLang="en-US" sz="1000" kern="100" dirty="0">
                          <a:effectLst/>
                        </a:rPr>
                        <a:t>合并前</a:t>
                      </a:r>
                      <a:r>
                        <a:rPr lang="zh-CN" altLang="zh-CN" sz="1000" kern="100" dirty="0">
                          <a:effectLst/>
                        </a:rPr>
                        <a:t>设置要求</a:t>
                      </a:r>
                      <a:endParaRPr lang="zh-CN" altLang="zh-CN" sz="1000" kern="100" dirty="0">
                        <a:effectLst/>
                        <a:latin typeface="Times New Roman" panose="02020603050405020304" pitchFamily="18" charset="0"/>
                        <a:ea typeface="+mn-ea"/>
                      </a:endParaRPr>
                    </a:p>
                  </a:txBody>
                  <a:tcPr marL="37808" marR="37808" marT="5251" marB="0" anchor="ctr">
                    <a:solidFill>
                      <a:schemeClr val="bg1"/>
                    </a:solidFill>
                  </a:tcPr>
                </a:tc>
                <a:tc rowSpan="2">
                  <a:txBody>
                    <a:bodyPr/>
                    <a:lstStyle/>
                    <a:p>
                      <a:pPr marL="0" marR="0" lvl="0" indent="0" algn="ctr" defTabSz="914400" eaLnBrk="1" fontAlgn="auto" latinLnBrk="0" hangingPunct="1">
                        <a:lnSpc>
                          <a:spcPts val="1200"/>
                        </a:lnSpc>
                        <a:spcBef>
                          <a:spcPts val="0"/>
                        </a:spcBef>
                        <a:spcAft>
                          <a:spcPts val="0"/>
                        </a:spcAft>
                        <a:buClrTx/>
                        <a:buSzTx/>
                        <a:buFontTx/>
                        <a:buNone/>
                        <a:defRPr/>
                      </a:pPr>
                      <a:r>
                        <a:rPr lang="zh-CN" altLang="en-US" sz="1000" kern="100" dirty="0">
                          <a:effectLst/>
                        </a:rPr>
                        <a:t>相关</a:t>
                      </a:r>
                      <a:r>
                        <a:rPr lang="zh-CN" altLang="zh-CN" sz="1000" kern="100" dirty="0">
                          <a:effectLst/>
                        </a:rPr>
                        <a:t>规范设置要求</a:t>
                      </a:r>
                      <a:endParaRPr lang="zh-CN" altLang="zh-CN" sz="1000" kern="100" dirty="0">
                        <a:effectLst/>
                        <a:latin typeface="Times New Roman" panose="02020603050405020304" pitchFamily="18" charset="0"/>
                        <a:ea typeface="+mn-ea"/>
                      </a:endParaRPr>
                    </a:p>
                  </a:txBody>
                  <a:tcPr marL="37808" marR="37808" marT="5251" marB="0" anchor="ctr">
                    <a:solidFill>
                      <a:schemeClr val="bg1"/>
                    </a:solidFill>
                  </a:tcPr>
                </a:tc>
                <a:tc rowSpan="2">
                  <a:txBody>
                    <a:bodyPr/>
                    <a:lstStyle/>
                    <a:p>
                      <a:pPr algn="ctr">
                        <a:buNone/>
                      </a:pPr>
                      <a:r>
                        <a:rPr lang="zh-CN" altLang="en-US" sz="1000" kern="100" dirty="0">
                          <a:effectLst/>
                        </a:rPr>
                        <a:t>本次</a:t>
                      </a:r>
                      <a:r>
                        <a:rPr lang="zh-CN" altLang="zh-CN" sz="1000" kern="100" dirty="0">
                          <a:effectLst/>
                        </a:rPr>
                        <a:t>设置要求</a:t>
                      </a:r>
                      <a:endParaRPr lang="zh-CN" altLang="zh-CN" sz="1000" kern="100" dirty="0">
                        <a:effectLst/>
                        <a:latin typeface="Times New Roman" panose="02020603050405020304" pitchFamily="18" charset="0"/>
                        <a:ea typeface="+mn-ea"/>
                      </a:endParaRPr>
                    </a:p>
                  </a:txBody>
                  <a:tcPr marL="37808" marR="37808" marT="5251" marB="0" anchor="ctr">
                    <a:solidFill>
                      <a:schemeClr val="bg1"/>
                    </a:solidFill>
                  </a:tcPr>
                </a:tc>
                <a:tc rowSpan="2">
                  <a:txBody>
                    <a:bodyPr/>
                    <a:lstStyle/>
                    <a:p>
                      <a:pPr algn="ctr">
                        <a:lnSpc>
                          <a:spcPts val="1200"/>
                        </a:lnSpc>
                        <a:buNone/>
                      </a:pPr>
                      <a:r>
                        <a:rPr lang="zh-CN" altLang="en-US" sz="1000" kern="100" dirty="0">
                          <a:solidFill>
                            <a:srgbClr val="000000"/>
                          </a:solidFill>
                          <a:effectLst/>
                        </a:rPr>
                        <a:t>服务内容</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gridSpan="2">
                  <a:txBody>
                    <a:bodyPr/>
                    <a:lstStyle/>
                    <a:p>
                      <a:pPr algn="ctr">
                        <a:lnSpc>
                          <a:spcPts val="1200"/>
                        </a:lnSpc>
                        <a:buNone/>
                      </a:pPr>
                      <a:r>
                        <a:rPr lang="zh-CN" altLang="en-US" sz="1000" kern="100">
                          <a:solidFill>
                            <a:srgbClr val="000000"/>
                          </a:solidFill>
                          <a:effectLst/>
                        </a:rPr>
                        <a:t>单项规模</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hMerge="1">
                  <a:tcPr/>
                </a:tc>
                <a:tc rowSpan="2">
                  <a:txBody>
                    <a:bodyPr/>
                    <a:lstStyle/>
                    <a:p>
                      <a:pPr algn="ctr">
                        <a:lnSpc>
                          <a:spcPts val="1200"/>
                        </a:lnSpc>
                        <a:buNone/>
                      </a:pPr>
                      <a:r>
                        <a:rPr lang="zh-CN" altLang="en-US" sz="1000" kern="100" dirty="0">
                          <a:solidFill>
                            <a:srgbClr val="000000"/>
                          </a:solidFill>
                          <a:effectLst/>
                        </a:rPr>
                        <a:t>设置要求</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232449">
                <a:tc vMerge="1">
                  <a:tcPr/>
                </a:tc>
                <a:tc vMerge="1">
                  <a:tcPr/>
                </a:tc>
                <a:tc vMerge="1">
                  <a:tcPr/>
                </a:tc>
                <a:tc vMerge="1">
                  <a:tcPr/>
                </a:tc>
                <a:tc vMerge="1">
                  <a:tcPr>
                    <a:solidFill>
                      <a:schemeClr val="bg1"/>
                    </a:solidFill>
                  </a:tcPr>
                </a:tc>
                <a:tc>
                  <a:txBody>
                    <a:bodyPr/>
                    <a:lstStyle/>
                    <a:p>
                      <a:pPr algn="ctr">
                        <a:lnSpc>
                          <a:spcPts val="1200"/>
                        </a:lnSpc>
                        <a:buNone/>
                      </a:pPr>
                      <a:r>
                        <a:rPr lang="zh-CN" altLang="en-US" sz="1000" kern="100">
                          <a:solidFill>
                            <a:srgbClr val="000000"/>
                          </a:solidFill>
                          <a:effectLst/>
                        </a:rPr>
                        <a:t>建筑面积</a:t>
                      </a:r>
                      <a:r>
                        <a:rPr lang="en-US" sz="1000" kern="100">
                          <a:solidFill>
                            <a:srgbClr val="000000"/>
                          </a:solidFill>
                          <a:effectLst/>
                        </a:rPr>
                        <a:t>(m²)</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rPr>
                        <a:t>用地面积</a:t>
                      </a:r>
                      <a:r>
                        <a:rPr lang="en-US" sz="1000" kern="100">
                          <a:solidFill>
                            <a:srgbClr val="000000"/>
                          </a:solidFill>
                          <a:effectLst/>
                        </a:rPr>
                        <a:t>(m²)</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vMerge="1">
                  <a:tcPr/>
                </a:tc>
              </a:tr>
              <a:tr h="677393">
                <a:tc>
                  <a:txBody>
                    <a:bodyPr/>
                    <a:lstStyle/>
                    <a:p>
                      <a:pPr algn="ctr">
                        <a:lnSpc>
                          <a:spcPts val="1200"/>
                        </a:lnSpc>
                        <a:buNone/>
                      </a:pPr>
                      <a:r>
                        <a:rPr lang="zh-CN" altLang="en-US" sz="1000" kern="100" dirty="0">
                          <a:solidFill>
                            <a:srgbClr val="000000"/>
                          </a:solidFill>
                          <a:effectLst/>
                          <a:latin typeface="+mn-lt"/>
                          <a:ea typeface="+mn-ea"/>
                          <a:cs typeface="+mn-cs"/>
                        </a:rPr>
                        <a:t>社区服务站</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en-US" altLang="zh-CN" sz="1000" kern="100" dirty="0">
                          <a:solidFill>
                            <a:srgbClr val="000000"/>
                          </a:solidFill>
                          <a:effectLst/>
                        </a:rPr>
                        <a:t>≥1</a:t>
                      </a:r>
                      <a:r>
                        <a:rPr lang="zh-CN" altLang="en-US" sz="1000" kern="100" dirty="0">
                          <a:solidFill>
                            <a:srgbClr val="000000"/>
                          </a:solidFill>
                          <a:effectLst/>
                        </a:rPr>
                        <a:t>处</a:t>
                      </a:r>
                      <a:endParaRPr lang="en-US" altLang="zh-CN" sz="1000" kern="100" dirty="0">
                        <a:solidFill>
                          <a:srgbClr val="000000"/>
                        </a:solidFill>
                        <a:effectLst/>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含社区服务大厅、警务室、社区居委会办公室、居民活动用房，活动室、阅览室、残疾人康复室</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1200</a:t>
                      </a:r>
                      <a:r>
                        <a:rPr lang="zh-CN" altLang="en-US" sz="1000" kern="100" dirty="0">
                          <a:solidFill>
                            <a:srgbClr val="000000"/>
                          </a:solidFill>
                          <a:effectLst/>
                        </a:rPr>
                        <a:t>～</a:t>
                      </a:r>
                      <a:r>
                        <a:rPr lang="en-US" sz="1000" kern="100" dirty="0">
                          <a:solidFill>
                            <a:srgbClr val="000000"/>
                          </a:solidFill>
                          <a:effectLst/>
                        </a:rPr>
                        <a:t>2000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1000</a:t>
                      </a:r>
                      <a:r>
                        <a:rPr lang="zh-CN" altLang="en-US" sz="1000" kern="100" dirty="0">
                          <a:solidFill>
                            <a:srgbClr val="000000"/>
                          </a:solidFill>
                          <a:effectLst/>
                        </a:rPr>
                        <a:t>～</a:t>
                      </a:r>
                      <a:r>
                        <a:rPr lang="en-US" sz="1000" kern="100" dirty="0">
                          <a:solidFill>
                            <a:srgbClr val="000000"/>
                          </a:solidFill>
                          <a:effectLst/>
                        </a:rPr>
                        <a:t>1600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a:t>
                      </a:r>
                      <a:r>
                        <a:rPr lang="en-US" sz="1000" kern="100" dirty="0">
                          <a:solidFill>
                            <a:srgbClr val="000000"/>
                          </a:solidFill>
                          <a:effectLst/>
                        </a:rPr>
                        <a:t>1</a:t>
                      </a:r>
                      <a:r>
                        <a:rPr lang="zh-CN" altLang="en-US" sz="1000" kern="100" dirty="0">
                          <a:solidFill>
                            <a:srgbClr val="000000"/>
                          </a:solidFill>
                          <a:effectLst/>
                        </a:rPr>
                        <a:t>）服务半径不宜大于</a:t>
                      </a:r>
                      <a:r>
                        <a:rPr lang="en-US" sz="1000" kern="100" dirty="0">
                          <a:solidFill>
                            <a:srgbClr val="000000"/>
                          </a:solidFill>
                          <a:effectLst/>
                        </a:rPr>
                        <a:t>300m</a:t>
                      </a:r>
                      <a:r>
                        <a:rPr lang="zh-CN" altLang="en-US" sz="1000" kern="100" dirty="0">
                          <a:solidFill>
                            <a:srgbClr val="000000"/>
                          </a:solidFill>
                          <a:effectLst/>
                        </a:rPr>
                        <a:t>；</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a:t>
                      </a:r>
                      <a:r>
                        <a:rPr lang="en-US" sz="1000" kern="100" dirty="0">
                          <a:solidFill>
                            <a:srgbClr val="000000"/>
                          </a:solidFill>
                          <a:effectLst/>
                        </a:rPr>
                        <a:t>2</a:t>
                      </a:r>
                      <a:r>
                        <a:rPr lang="zh-CN" altLang="en-US" sz="1000" kern="100" dirty="0">
                          <a:solidFill>
                            <a:srgbClr val="000000"/>
                          </a:solidFill>
                          <a:effectLst/>
                        </a:rPr>
                        <a:t>）与住宅同步规划、同步建设、同步验收、同步交付使用；建成后无偿移交给惠来县政府管理使用。</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1116737">
                <a:tc>
                  <a:txBody>
                    <a:bodyPr/>
                    <a:lstStyle/>
                    <a:p>
                      <a:pPr algn="ctr">
                        <a:lnSpc>
                          <a:spcPts val="1200"/>
                        </a:lnSpc>
                        <a:buNone/>
                      </a:pPr>
                      <a:r>
                        <a:rPr lang="zh-CN" altLang="en-US" sz="1000" kern="100" dirty="0">
                          <a:solidFill>
                            <a:srgbClr val="000000"/>
                          </a:solidFill>
                          <a:effectLst/>
                          <a:latin typeface="+mn-lt"/>
                          <a:ea typeface="+mn-ea"/>
                          <a:cs typeface="+mn-cs"/>
                        </a:rPr>
                        <a:t>社区卫生服务站</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预防、医疗、计生等服务</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240</a:t>
                      </a:r>
                      <a:r>
                        <a:rPr lang="zh-CN" altLang="en-US" sz="1000" kern="100" dirty="0">
                          <a:solidFill>
                            <a:srgbClr val="000000"/>
                          </a:solidFill>
                          <a:effectLst/>
                        </a:rPr>
                        <a:t>～</a:t>
                      </a:r>
                      <a:r>
                        <a:rPr lang="en-US" sz="1000" kern="100" dirty="0">
                          <a:solidFill>
                            <a:srgbClr val="000000"/>
                          </a:solidFill>
                          <a:effectLst/>
                        </a:rPr>
                        <a:t>540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altLang="zh-CN" sz="1000" kern="100">
                          <a:solidFill>
                            <a:srgbClr val="000000"/>
                          </a:solidFill>
                          <a:effectLst/>
                        </a:rPr>
                        <a:t>——</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sym typeface="+mn-ea"/>
                        </a:rPr>
                        <a:t>（</a:t>
                      </a:r>
                      <a:r>
                        <a:rPr lang="en-US" sz="1000" kern="100" dirty="0">
                          <a:solidFill>
                            <a:srgbClr val="000000"/>
                          </a:solidFill>
                          <a:effectLst/>
                          <a:sym typeface="+mn-ea"/>
                        </a:rPr>
                        <a:t>1</a:t>
                      </a:r>
                      <a:r>
                        <a:rPr lang="zh-CN" altLang="en-US" sz="1000" kern="100" dirty="0">
                          <a:solidFill>
                            <a:srgbClr val="000000"/>
                          </a:solidFill>
                          <a:effectLst/>
                          <a:sym typeface="+mn-ea"/>
                        </a:rPr>
                        <a:t>）</a:t>
                      </a:r>
                      <a:r>
                        <a:rPr lang="zh-CN" altLang="en-US" sz="1000" kern="100" dirty="0">
                          <a:solidFill>
                            <a:srgbClr val="000000"/>
                          </a:solidFill>
                          <a:effectLst/>
                        </a:rPr>
                        <a:t>在人口较多、服务半径较大、社区卫生服务中心难以覆盖的社区，宜设置社区卫生站加以补充；</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a:t>
                      </a:r>
                      <a:r>
                        <a:rPr lang="en-US" sz="1000" kern="100" dirty="0">
                          <a:solidFill>
                            <a:srgbClr val="000000"/>
                          </a:solidFill>
                          <a:effectLst/>
                        </a:rPr>
                        <a:t>2</a:t>
                      </a:r>
                      <a:r>
                        <a:rPr lang="zh-CN" altLang="en-US" sz="1000" kern="100" dirty="0">
                          <a:solidFill>
                            <a:srgbClr val="000000"/>
                          </a:solidFill>
                          <a:effectLst/>
                        </a:rPr>
                        <a:t>）服务半径不宜大于</a:t>
                      </a:r>
                      <a:r>
                        <a:rPr lang="en-US" sz="1000" kern="100" dirty="0">
                          <a:solidFill>
                            <a:srgbClr val="000000"/>
                          </a:solidFill>
                          <a:effectLst/>
                        </a:rPr>
                        <a:t>300m</a:t>
                      </a:r>
                      <a:r>
                        <a:rPr lang="zh-CN" altLang="en-US" sz="1000" kern="100" dirty="0">
                          <a:solidFill>
                            <a:srgbClr val="000000"/>
                          </a:solidFill>
                          <a:effectLst/>
                        </a:rPr>
                        <a:t>；</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a:t>
                      </a:r>
                      <a:r>
                        <a:rPr lang="en-US" sz="1000" kern="100" dirty="0">
                          <a:solidFill>
                            <a:srgbClr val="000000"/>
                          </a:solidFill>
                          <a:effectLst/>
                        </a:rPr>
                        <a:t>3</a:t>
                      </a:r>
                      <a:r>
                        <a:rPr lang="zh-CN" altLang="en-US" sz="1000" kern="100" dirty="0">
                          <a:solidFill>
                            <a:srgbClr val="000000"/>
                          </a:solidFill>
                          <a:effectLst/>
                        </a:rPr>
                        <a:t>）社区卫生服务站应安排在建筑首层并应有专用出入口；与住宅同步规划、同步建设、同步验收、同步交付使用；建成后无偿移交给惠来县政府管理使用。</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461398">
                <a:tc>
                  <a:txBody>
                    <a:bodyPr/>
                    <a:lstStyle/>
                    <a:p>
                      <a:pPr algn="ctr">
                        <a:lnSpc>
                          <a:spcPts val="1200"/>
                        </a:lnSpc>
                        <a:buNone/>
                      </a:pPr>
                      <a:r>
                        <a:rPr lang="zh-CN" altLang="en-US" sz="1000" kern="100">
                          <a:solidFill>
                            <a:srgbClr val="000000"/>
                          </a:solidFill>
                          <a:effectLst/>
                          <a:latin typeface="+mn-lt"/>
                          <a:ea typeface="+mn-ea"/>
                          <a:cs typeface="+mn-cs"/>
                        </a:rPr>
                        <a:t>老年人日间照料中心</a:t>
                      </a:r>
                      <a:endParaRPr lang="zh-CN" altLang="en-US" sz="1000" kern="10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老年人日托服务，包括餐饮、文娱、健身、医疗、保健等</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700</a:t>
                      </a:r>
                      <a:r>
                        <a:rPr lang="zh-CN" altLang="en-US" sz="1000" kern="100" dirty="0">
                          <a:solidFill>
                            <a:srgbClr val="000000"/>
                          </a:solidFill>
                          <a:effectLst/>
                        </a:rPr>
                        <a:t>～</a:t>
                      </a:r>
                      <a:r>
                        <a:rPr lang="en-US" sz="1000" kern="100" dirty="0">
                          <a:solidFill>
                            <a:srgbClr val="000000"/>
                          </a:solidFill>
                          <a:effectLst/>
                        </a:rPr>
                        <a:t>1500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altLang="zh-CN" sz="1000" kern="100">
                          <a:solidFill>
                            <a:srgbClr val="000000"/>
                          </a:solidFill>
                          <a:effectLst/>
                        </a:rPr>
                        <a:t>——</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服务半径不宜大于</a:t>
                      </a:r>
                      <a:r>
                        <a:rPr lang="en-US" sz="1000" kern="100" dirty="0">
                          <a:solidFill>
                            <a:srgbClr val="000000"/>
                          </a:solidFill>
                          <a:effectLst/>
                        </a:rPr>
                        <a:t>300m</a:t>
                      </a:r>
                      <a:r>
                        <a:rPr lang="zh-CN" altLang="en-US" sz="1000" kern="100" dirty="0">
                          <a:solidFill>
                            <a:srgbClr val="000000"/>
                          </a:solidFill>
                          <a:effectLst/>
                        </a:rPr>
                        <a:t>；</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与住宅同步规划、同步建设、同步验收、同步交付使用；建成后无偿移交给惠来县政府管理使用。</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498156">
                <a:tc>
                  <a:txBody>
                    <a:bodyPr/>
                    <a:lstStyle/>
                    <a:p>
                      <a:pPr algn="ctr">
                        <a:lnSpc>
                          <a:spcPts val="1200"/>
                        </a:lnSpc>
                        <a:buNone/>
                      </a:pPr>
                      <a:r>
                        <a:rPr lang="zh-CN" altLang="en-US" sz="1000" kern="100" dirty="0">
                          <a:solidFill>
                            <a:srgbClr val="000000"/>
                          </a:solidFill>
                          <a:effectLst/>
                          <a:latin typeface="+mn-lt"/>
                          <a:ea typeface="+mn-ea"/>
                          <a:cs typeface="+mn-cs"/>
                        </a:rPr>
                        <a:t>社区养老服务设施</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老年人日托服务，包括餐饮、文娱、健身、医疗、保健等</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≥20</a:t>
                      </a:r>
                      <a:r>
                        <a:rPr lang="zh-CN" altLang="en-US" sz="1000" kern="100" dirty="0">
                          <a:solidFill>
                            <a:srgbClr val="000000"/>
                          </a:solidFill>
                          <a:effectLst/>
                        </a:rPr>
                        <a:t>㎡</a:t>
                      </a:r>
                      <a:r>
                        <a:rPr lang="en-US" sz="1000" kern="100" dirty="0">
                          <a:solidFill>
                            <a:srgbClr val="000000"/>
                          </a:solidFill>
                          <a:effectLst/>
                        </a:rPr>
                        <a:t>/100</a:t>
                      </a:r>
                      <a:r>
                        <a:rPr lang="zh-CN" altLang="en-US" sz="1000" kern="100" dirty="0">
                          <a:solidFill>
                            <a:srgbClr val="000000"/>
                          </a:solidFill>
                          <a:effectLst/>
                        </a:rPr>
                        <a:t>户</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a:solidFill>
                            <a:srgbClr val="000000"/>
                          </a:solidFill>
                          <a:effectLst/>
                        </a:rPr>
                        <a:t>——</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与住宅同步规划、同步建设、同步验收、同步交付使用；养老服务设施建成后无偿移交给惠来县政府管理使用。</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730605">
                <a:tc>
                  <a:txBody>
                    <a:bodyPr/>
                    <a:lstStyle/>
                    <a:p>
                      <a:pPr algn="ctr">
                        <a:lnSpc>
                          <a:spcPts val="1200"/>
                        </a:lnSpc>
                        <a:buNone/>
                      </a:pPr>
                      <a:r>
                        <a:rPr lang="zh-CN" altLang="en-US" sz="1000" kern="100" dirty="0">
                          <a:solidFill>
                            <a:srgbClr val="000000"/>
                          </a:solidFill>
                          <a:effectLst/>
                          <a:latin typeface="+mn-lt"/>
                          <a:ea typeface="+mn-ea"/>
                          <a:cs typeface="+mn-cs"/>
                        </a:rPr>
                        <a:t>室外综合健身场地（含老年人户外活动场地）</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健身场所，含广场舞场地</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altLang="zh-CN" sz="1000" kern="100" dirty="0">
                          <a:solidFill>
                            <a:srgbClr val="000000"/>
                          </a:solidFill>
                          <a:effectLst/>
                        </a:rPr>
                        <a:t>——</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300</a:t>
                      </a:r>
                      <a:r>
                        <a:rPr lang="zh-CN" altLang="en-US" sz="1000" kern="100" dirty="0">
                          <a:solidFill>
                            <a:srgbClr val="000000"/>
                          </a:solidFill>
                          <a:effectLst/>
                        </a:rPr>
                        <a:t>～</a:t>
                      </a:r>
                      <a:r>
                        <a:rPr lang="en-US" sz="1000" kern="100" dirty="0">
                          <a:solidFill>
                            <a:srgbClr val="000000"/>
                          </a:solidFill>
                          <a:effectLst/>
                        </a:rPr>
                        <a:t>1500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a:t>
                      </a:r>
                      <a:r>
                        <a:rPr lang="en-US" sz="1000" kern="100" dirty="0">
                          <a:solidFill>
                            <a:srgbClr val="000000"/>
                          </a:solidFill>
                          <a:effectLst/>
                        </a:rPr>
                        <a:t>1</a:t>
                      </a:r>
                      <a:r>
                        <a:rPr lang="zh-CN" altLang="en-US" sz="1000" kern="100" dirty="0">
                          <a:solidFill>
                            <a:srgbClr val="000000"/>
                          </a:solidFill>
                          <a:effectLst/>
                        </a:rPr>
                        <a:t>）服务半径不宜大于</a:t>
                      </a:r>
                      <a:r>
                        <a:rPr lang="en-US" sz="1000" kern="100" dirty="0">
                          <a:solidFill>
                            <a:srgbClr val="000000"/>
                          </a:solidFill>
                          <a:effectLst/>
                        </a:rPr>
                        <a:t>300m</a:t>
                      </a:r>
                      <a:r>
                        <a:rPr lang="zh-CN" altLang="en-US" sz="1000" kern="100" dirty="0">
                          <a:solidFill>
                            <a:srgbClr val="000000"/>
                          </a:solidFill>
                          <a:effectLst/>
                        </a:rPr>
                        <a:t>；</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a:t>
                      </a:r>
                      <a:r>
                        <a:rPr lang="en-US" sz="1000" kern="100" dirty="0">
                          <a:solidFill>
                            <a:srgbClr val="000000"/>
                          </a:solidFill>
                          <a:effectLst/>
                        </a:rPr>
                        <a:t>2</a:t>
                      </a:r>
                      <a:r>
                        <a:rPr lang="zh-CN" altLang="en-US" sz="1000" kern="100" dirty="0">
                          <a:solidFill>
                            <a:srgbClr val="000000"/>
                          </a:solidFill>
                          <a:effectLst/>
                        </a:rPr>
                        <a:t>）老年人户外活动场地应设置休憩设施，附近宜设置公共厕所；（</a:t>
                      </a:r>
                      <a:r>
                        <a:rPr lang="en-US" sz="1000" kern="100" dirty="0">
                          <a:solidFill>
                            <a:srgbClr val="000000"/>
                          </a:solidFill>
                          <a:effectLst/>
                        </a:rPr>
                        <a:t>3</a:t>
                      </a:r>
                      <a:r>
                        <a:rPr lang="zh-CN" altLang="en-US" sz="1000" kern="100" dirty="0">
                          <a:solidFill>
                            <a:srgbClr val="000000"/>
                          </a:solidFill>
                          <a:effectLst/>
                        </a:rPr>
                        <a:t>）广场舞等活动场地的设置应避免噪声扰民</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509358">
                <a:tc>
                  <a:txBody>
                    <a:bodyPr/>
                    <a:lstStyle/>
                    <a:p>
                      <a:pPr algn="ctr">
                        <a:lnSpc>
                          <a:spcPts val="1200"/>
                        </a:lnSpc>
                        <a:buNone/>
                      </a:pPr>
                      <a:r>
                        <a:rPr lang="zh-CN" altLang="en-US" sz="1000" kern="100">
                          <a:solidFill>
                            <a:srgbClr val="000000"/>
                          </a:solidFill>
                          <a:effectLst/>
                          <a:latin typeface="+mn-lt"/>
                          <a:ea typeface="+mn-ea"/>
                          <a:cs typeface="+mn-cs"/>
                        </a:rPr>
                        <a:t>小型多功能运动（球类）场地</a:t>
                      </a:r>
                      <a:endParaRPr lang="zh-CN" altLang="en-US" sz="1000" kern="10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小型多功能运动场地或同等规模的球类场地</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altLang="zh-CN" sz="1000" kern="100" dirty="0">
                          <a:solidFill>
                            <a:srgbClr val="000000"/>
                          </a:solidFill>
                          <a:effectLst/>
                        </a:rPr>
                        <a:t>——</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1540</a:t>
                      </a:r>
                      <a:r>
                        <a:rPr lang="zh-CN" altLang="en-US" sz="1000" kern="100" dirty="0">
                          <a:solidFill>
                            <a:srgbClr val="000000"/>
                          </a:solidFill>
                          <a:effectLst/>
                        </a:rPr>
                        <a:t>～</a:t>
                      </a:r>
                      <a:r>
                        <a:rPr lang="en-US" sz="1000" kern="100" dirty="0">
                          <a:solidFill>
                            <a:srgbClr val="000000"/>
                          </a:solidFill>
                          <a:effectLst/>
                        </a:rPr>
                        <a:t>2620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服务半径不宜大于</a:t>
                      </a:r>
                      <a:r>
                        <a:rPr lang="en-US" sz="1000" kern="100" dirty="0">
                          <a:solidFill>
                            <a:srgbClr val="000000"/>
                          </a:solidFill>
                          <a:effectLst/>
                        </a:rPr>
                        <a:t>300m</a:t>
                      </a:r>
                      <a:r>
                        <a:rPr lang="zh-CN" altLang="en-US" sz="1000" kern="100" dirty="0">
                          <a:solidFill>
                            <a:srgbClr val="000000"/>
                          </a:solidFill>
                          <a:effectLst/>
                        </a:rPr>
                        <a:t>、</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宜配置半场篮球场</a:t>
                      </a:r>
                      <a:r>
                        <a:rPr lang="en-US" sz="1000" kern="100" dirty="0">
                          <a:solidFill>
                            <a:srgbClr val="000000"/>
                          </a:solidFill>
                          <a:effectLst/>
                        </a:rPr>
                        <a:t>1</a:t>
                      </a:r>
                      <a:r>
                        <a:rPr lang="zh-CN" altLang="en-US" sz="1000" kern="100" dirty="0">
                          <a:solidFill>
                            <a:srgbClr val="000000"/>
                          </a:solidFill>
                          <a:effectLst/>
                        </a:rPr>
                        <a:t>个、门球场地</a:t>
                      </a:r>
                      <a:r>
                        <a:rPr lang="en-US" sz="1000" kern="100" dirty="0">
                          <a:solidFill>
                            <a:srgbClr val="000000"/>
                          </a:solidFill>
                          <a:effectLst/>
                        </a:rPr>
                        <a:t>1</a:t>
                      </a:r>
                      <a:r>
                        <a:rPr lang="zh-CN" altLang="en-US" sz="1000" kern="100" dirty="0">
                          <a:solidFill>
                            <a:srgbClr val="000000"/>
                          </a:solidFill>
                          <a:effectLst/>
                        </a:rPr>
                        <a:t>个、乒乓球场地</a:t>
                      </a:r>
                      <a:r>
                        <a:rPr lang="en-US" sz="1000" kern="100" dirty="0">
                          <a:solidFill>
                            <a:srgbClr val="000000"/>
                          </a:solidFill>
                          <a:effectLst/>
                        </a:rPr>
                        <a:t>2</a:t>
                      </a:r>
                      <a:r>
                        <a:rPr lang="zh-CN" altLang="en-US" sz="1000" kern="100" dirty="0">
                          <a:solidFill>
                            <a:srgbClr val="000000"/>
                          </a:solidFill>
                          <a:effectLst/>
                        </a:rPr>
                        <a:t>个；</a:t>
                      </a:r>
                      <a:endParaRPr lang="zh-CN" altLang="en-US" sz="1000" kern="100" dirty="0">
                        <a:solidFill>
                          <a:srgbClr val="000000"/>
                        </a:solidFill>
                        <a:effectLst/>
                      </a:endParaRPr>
                    </a:p>
                    <a:p>
                      <a:pPr algn="ctr">
                        <a:lnSpc>
                          <a:spcPts val="1200"/>
                        </a:lnSpc>
                        <a:buNone/>
                      </a:pPr>
                      <a:r>
                        <a:rPr lang="zh-CN" altLang="en-US" sz="1000" kern="100" dirty="0">
                          <a:solidFill>
                            <a:srgbClr val="000000"/>
                          </a:solidFill>
                          <a:effectLst/>
                        </a:rPr>
                        <a:t>门球活动场地应提供休憩服务和安全防护措施</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509358">
                <a:tc>
                  <a:txBody>
                    <a:bodyPr/>
                    <a:lstStyle/>
                    <a:p>
                      <a:pPr algn="ctr">
                        <a:lnSpc>
                          <a:spcPts val="1200"/>
                        </a:lnSpc>
                        <a:buNone/>
                      </a:pPr>
                      <a:r>
                        <a:rPr lang="zh-CN" altLang="en-US" sz="1000" kern="100" dirty="0">
                          <a:solidFill>
                            <a:srgbClr val="000000"/>
                          </a:solidFill>
                          <a:effectLst/>
                        </a:rPr>
                        <a:t>幼儿园</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保教</a:t>
                      </a:r>
                      <a:r>
                        <a:rPr lang="en-US" sz="1000" kern="100" dirty="0">
                          <a:solidFill>
                            <a:srgbClr val="000000"/>
                          </a:solidFill>
                          <a:effectLst/>
                        </a:rPr>
                        <a:t>3</a:t>
                      </a:r>
                      <a:r>
                        <a:rPr lang="zh-CN" altLang="en-US" sz="1000" kern="100" dirty="0">
                          <a:solidFill>
                            <a:srgbClr val="000000"/>
                          </a:solidFill>
                          <a:effectLst/>
                        </a:rPr>
                        <a:t>周岁</a:t>
                      </a:r>
                      <a:r>
                        <a:rPr lang="en-US" sz="1000" kern="100" dirty="0">
                          <a:solidFill>
                            <a:srgbClr val="000000"/>
                          </a:solidFill>
                          <a:effectLst/>
                        </a:rPr>
                        <a:t>~6</a:t>
                      </a:r>
                      <a:r>
                        <a:rPr lang="zh-CN" altLang="en-US" sz="1000" kern="100" dirty="0">
                          <a:solidFill>
                            <a:srgbClr val="000000"/>
                          </a:solidFill>
                          <a:effectLst/>
                        </a:rPr>
                        <a:t>周岁的学龄前儿童</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4003.2</a:t>
                      </a:r>
                      <a:r>
                        <a:rPr lang="zh-CN" altLang="en-US" sz="1000" kern="100" dirty="0">
                          <a:solidFill>
                            <a:srgbClr val="000000"/>
                          </a:solidFill>
                          <a:effectLst/>
                        </a:rPr>
                        <a:t>～</a:t>
                      </a:r>
                      <a:r>
                        <a:rPr lang="en-US" altLang="zh-CN" sz="1000" dirty="0">
                          <a:latin typeface="黑体" panose="02010609060101010101" charset="-122"/>
                          <a:ea typeface="黑体" panose="02010609060101010101" charset="-122"/>
                        </a:rPr>
                        <a:t>4906.8</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6672</a:t>
                      </a:r>
                      <a:r>
                        <a:rPr lang="zh-CN" altLang="en-US" sz="1000" kern="100" dirty="0">
                          <a:solidFill>
                            <a:srgbClr val="000000"/>
                          </a:solidFill>
                          <a:effectLst/>
                        </a:rPr>
                        <a:t>～</a:t>
                      </a:r>
                      <a:r>
                        <a:rPr lang="en-US" altLang="zh-CN" sz="1000" dirty="0">
                          <a:latin typeface="黑体" panose="02010609060101010101" charset="-122"/>
                          <a:ea typeface="黑体" panose="02010609060101010101" charset="-122"/>
                        </a:rPr>
                        <a:t>8178</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应设置不少于</a:t>
                      </a:r>
                      <a:r>
                        <a:rPr lang="en-US" sz="1000" kern="100" dirty="0">
                          <a:solidFill>
                            <a:srgbClr val="000000"/>
                          </a:solidFill>
                          <a:effectLst/>
                        </a:rPr>
                        <a:t>12</a:t>
                      </a:r>
                      <a:r>
                        <a:rPr lang="zh-CN" altLang="en-US" sz="1000" kern="100" dirty="0">
                          <a:solidFill>
                            <a:srgbClr val="000000"/>
                          </a:solidFill>
                          <a:effectLst/>
                        </a:rPr>
                        <a:t>个班，应与开发项目主体建设同步规划、同步建设、同步验收，同步无偿移交政府管理使用。分期建设的，原则上应与第一期同步规划。主出入囗应临规划市政道路设置</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593376">
                <a:tc>
                  <a:txBody>
                    <a:bodyPr/>
                    <a:lstStyle/>
                    <a:p>
                      <a:pPr algn="ctr">
                        <a:lnSpc>
                          <a:spcPts val="1200"/>
                        </a:lnSpc>
                        <a:buNone/>
                      </a:pPr>
                      <a:r>
                        <a:rPr lang="zh-CN" altLang="en-US" sz="1000" kern="100" dirty="0">
                          <a:solidFill>
                            <a:srgbClr val="000000"/>
                          </a:solidFill>
                          <a:effectLst/>
                        </a:rPr>
                        <a:t>生活垃圾收集站</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居民生活垃圾收集</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240</a:t>
                      </a:r>
                      <a:r>
                        <a:rPr lang="zh-CN" altLang="en-US" sz="1000" kern="100" dirty="0">
                          <a:solidFill>
                            <a:srgbClr val="000000"/>
                          </a:solidFill>
                          <a:effectLst/>
                        </a:rPr>
                        <a:t>～</a:t>
                      </a:r>
                      <a:r>
                        <a:rPr lang="en-US" sz="1000" kern="100" dirty="0">
                          <a:solidFill>
                            <a:srgbClr val="000000"/>
                          </a:solidFill>
                          <a:effectLst/>
                        </a:rPr>
                        <a:t>400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sym typeface="+mn-ea"/>
                        </a:rPr>
                        <a:t>（</a:t>
                      </a:r>
                      <a:r>
                        <a:rPr lang="en-US" sz="1000" kern="100">
                          <a:solidFill>
                            <a:srgbClr val="000000"/>
                          </a:solidFill>
                          <a:effectLst/>
                          <a:sym typeface="+mn-ea"/>
                        </a:rPr>
                        <a:t>1</a:t>
                      </a:r>
                      <a:r>
                        <a:rPr lang="zh-CN" altLang="en-US" sz="1000" kern="100">
                          <a:solidFill>
                            <a:srgbClr val="000000"/>
                          </a:solidFill>
                          <a:effectLst/>
                          <a:sym typeface="+mn-ea"/>
                        </a:rPr>
                        <a:t>）</a:t>
                      </a:r>
                      <a:r>
                        <a:rPr lang="zh-CN" altLang="en-US" sz="1000" kern="100">
                          <a:solidFill>
                            <a:srgbClr val="000000"/>
                          </a:solidFill>
                          <a:effectLst/>
                        </a:rPr>
                        <a:t>居住人囗规模大于</a:t>
                      </a:r>
                      <a:r>
                        <a:rPr lang="en-US" sz="1000" kern="100">
                          <a:solidFill>
                            <a:srgbClr val="000000"/>
                          </a:solidFill>
                          <a:effectLst/>
                        </a:rPr>
                        <a:t>5000</a:t>
                      </a:r>
                      <a:r>
                        <a:rPr lang="zh-CN" altLang="en-US" sz="1000" kern="100">
                          <a:solidFill>
                            <a:srgbClr val="000000"/>
                          </a:solidFill>
                          <a:effectLst/>
                        </a:rPr>
                        <a:t>人的居住区及规模较大的商业综合体可单独设置收集站；</a:t>
                      </a:r>
                      <a:endParaRPr lang="zh-CN" altLang="en-US" sz="1000" kern="100">
                        <a:solidFill>
                          <a:srgbClr val="000000"/>
                        </a:solidFill>
                        <a:effectLst/>
                      </a:endParaRPr>
                    </a:p>
                    <a:p>
                      <a:pPr algn="ctr">
                        <a:lnSpc>
                          <a:spcPts val="1200"/>
                        </a:lnSpc>
                        <a:buNone/>
                      </a:pPr>
                      <a:r>
                        <a:rPr lang="zh-CN" altLang="en-US" sz="1000" kern="100">
                          <a:solidFill>
                            <a:srgbClr val="000000"/>
                          </a:solidFill>
                          <a:effectLst/>
                        </a:rPr>
                        <a:t>（</a:t>
                      </a:r>
                      <a:r>
                        <a:rPr lang="en-US" sz="1000" kern="100">
                          <a:solidFill>
                            <a:srgbClr val="000000"/>
                          </a:solidFill>
                          <a:effectLst/>
                        </a:rPr>
                        <a:t>2</a:t>
                      </a:r>
                      <a:r>
                        <a:rPr lang="zh-CN" altLang="en-US" sz="1000" kern="100">
                          <a:solidFill>
                            <a:srgbClr val="000000"/>
                          </a:solidFill>
                          <a:effectLst/>
                        </a:rPr>
                        <a:t>）采用人力收集的，服务半径宜为</a:t>
                      </a:r>
                      <a:r>
                        <a:rPr lang="en-US" sz="1000" kern="100">
                          <a:solidFill>
                            <a:srgbClr val="000000"/>
                          </a:solidFill>
                          <a:effectLst/>
                        </a:rPr>
                        <a:t>400m</a:t>
                      </a:r>
                      <a:r>
                        <a:rPr lang="zh-CN" altLang="en-US" sz="1000" kern="100">
                          <a:solidFill>
                            <a:srgbClr val="000000"/>
                          </a:solidFill>
                          <a:effectLst/>
                        </a:rPr>
                        <a:t>，最大不宜超过</a:t>
                      </a:r>
                      <a:r>
                        <a:rPr lang="en-US" sz="1000" kern="100">
                          <a:solidFill>
                            <a:srgbClr val="000000"/>
                          </a:solidFill>
                          <a:effectLst/>
                        </a:rPr>
                        <a:t>1km</a:t>
                      </a:r>
                      <a:r>
                        <a:rPr lang="zh-CN" altLang="en-US" sz="1000" kern="100">
                          <a:solidFill>
                            <a:srgbClr val="000000"/>
                          </a:solidFill>
                          <a:effectLst/>
                        </a:rPr>
                        <a:t>；采用小型机动车收集的，服务半径不宜超过</a:t>
                      </a:r>
                      <a:r>
                        <a:rPr lang="en-US" sz="1000" kern="100">
                          <a:solidFill>
                            <a:srgbClr val="000000"/>
                          </a:solidFill>
                          <a:effectLst/>
                        </a:rPr>
                        <a:t>2km</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173287">
                <a:tc>
                  <a:txBody>
                    <a:bodyPr/>
                    <a:lstStyle/>
                    <a:p>
                      <a:pPr algn="ctr">
                        <a:lnSpc>
                          <a:spcPts val="1200"/>
                        </a:lnSpc>
                        <a:buNone/>
                      </a:pPr>
                      <a:r>
                        <a:rPr lang="zh-CN" altLang="en-US" sz="1000" kern="100" dirty="0">
                          <a:solidFill>
                            <a:srgbClr val="000000"/>
                          </a:solidFill>
                          <a:effectLst/>
                        </a:rPr>
                        <a:t>社区商业网点</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≥3</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居民日常生活用品销售</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50</a:t>
                      </a:r>
                      <a:r>
                        <a:rPr lang="zh-CN" altLang="en-US" sz="1000" kern="100" dirty="0">
                          <a:solidFill>
                            <a:srgbClr val="000000"/>
                          </a:solidFill>
                          <a:effectLst/>
                        </a:rPr>
                        <a:t>～</a:t>
                      </a:r>
                      <a:r>
                        <a:rPr lang="en-US" sz="1000" kern="100" dirty="0">
                          <a:solidFill>
                            <a:srgbClr val="000000"/>
                          </a:solidFill>
                          <a:effectLst/>
                        </a:rPr>
                        <a:t>100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a:solidFill>
                            <a:srgbClr val="000000"/>
                          </a:solidFill>
                          <a:effectLst/>
                        </a:rPr>
                        <a:t>——</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a:solidFill>
                            <a:srgbClr val="000000"/>
                          </a:solidFill>
                          <a:effectLst/>
                        </a:rPr>
                        <a:t>1000</a:t>
                      </a:r>
                      <a:r>
                        <a:rPr lang="zh-CN" altLang="en-US" sz="1000" kern="100">
                          <a:solidFill>
                            <a:srgbClr val="000000"/>
                          </a:solidFill>
                          <a:effectLst/>
                        </a:rPr>
                        <a:t>人</a:t>
                      </a:r>
                      <a:r>
                        <a:rPr lang="en-US" sz="1000" kern="100">
                          <a:solidFill>
                            <a:srgbClr val="000000"/>
                          </a:solidFill>
                          <a:effectLst/>
                        </a:rPr>
                        <a:t>~3000</a:t>
                      </a:r>
                      <a:r>
                        <a:rPr lang="zh-CN" altLang="en-US" sz="1000" kern="100">
                          <a:solidFill>
                            <a:srgbClr val="000000"/>
                          </a:solidFill>
                          <a:effectLst/>
                        </a:rPr>
                        <a:t>人设置一处</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677393">
                <a:tc>
                  <a:txBody>
                    <a:bodyPr/>
                    <a:lstStyle/>
                    <a:p>
                      <a:pPr algn="ctr">
                        <a:lnSpc>
                          <a:spcPts val="1200"/>
                        </a:lnSpc>
                        <a:buNone/>
                      </a:pPr>
                      <a:r>
                        <a:rPr lang="zh-CN" altLang="en-US" sz="1000" kern="100" dirty="0">
                          <a:solidFill>
                            <a:srgbClr val="000000"/>
                          </a:solidFill>
                          <a:effectLst/>
                        </a:rPr>
                        <a:t>文化活动站</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rPr>
                        <a:t>处</a:t>
                      </a:r>
                      <a:endParaRPr kumimoji="0" lang="en-US" altLang="zh-CN"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a:p>
                      <a:pPr marL="0" marR="0" lvl="0" indent="0" algn="ctr" defTabSz="914400" eaLnBrk="1" fontAlgn="auto" latinLnBrk="0" hangingPunct="1">
                        <a:lnSpc>
                          <a:spcPts val="1200"/>
                        </a:lnSpc>
                        <a:spcBef>
                          <a:spcPts val="0"/>
                        </a:spcBef>
                        <a:spcAft>
                          <a:spcPts val="0"/>
                        </a:spcAft>
                        <a:buClrTx/>
                        <a:buSzTx/>
                        <a:buFontTx/>
                        <a:buNone/>
                        <a:defRPr/>
                      </a:pP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书报阅览、书画、文娱、健身、音乐欣赏、茶座等，可供青少年和老年人活动的场所</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500</a:t>
                      </a:r>
                      <a:r>
                        <a:rPr lang="zh-CN" altLang="en-US" sz="1000" kern="100" dirty="0">
                          <a:solidFill>
                            <a:srgbClr val="000000"/>
                          </a:solidFill>
                          <a:effectLst/>
                        </a:rPr>
                        <a:t>～</a:t>
                      </a:r>
                      <a:r>
                        <a:rPr lang="en-US" sz="1000" kern="100" dirty="0">
                          <a:solidFill>
                            <a:srgbClr val="000000"/>
                          </a:solidFill>
                          <a:effectLst/>
                        </a:rPr>
                        <a:t>2400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altLang="zh-CN" sz="1000" kern="100" dirty="0">
                          <a:solidFill>
                            <a:srgbClr val="000000"/>
                          </a:solidFill>
                          <a:effectLst/>
                        </a:rPr>
                        <a:t>——</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rPr>
                        <a:t>（</a:t>
                      </a:r>
                      <a:r>
                        <a:rPr lang="en-US" sz="1000" kern="100">
                          <a:solidFill>
                            <a:srgbClr val="000000"/>
                          </a:solidFill>
                          <a:effectLst/>
                        </a:rPr>
                        <a:t>1</a:t>
                      </a:r>
                      <a:r>
                        <a:rPr lang="zh-CN" altLang="en-US" sz="1000" kern="100">
                          <a:solidFill>
                            <a:srgbClr val="000000"/>
                          </a:solidFill>
                          <a:effectLst/>
                        </a:rPr>
                        <a:t>）宜结合或靠近公共绿地设置；（</a:t>
                      </a:r>
                      <a:r>
                        <a:rPr lang="en-US" sz="1000" kern="100">
                          <a:solidFill>
                            <a:srgbClr val="000000"/>
                          </a:solidFill>
                          <a:effectLst/>
                        </a:rPr>
                        <a:t>2</a:t>
                      </a:r>
                      <a:r>
                        <a:rPr lang="zh-CN" altLang="en-US" sz="1000" kern="100">
                          <a:solidFill>
                            <a:srgbClr val="000000"/>
                          </a:solidFill>
                          <a:effectLst/>
                        </a:rPr>
                        <a:t>）服务半径不宜大于</a:t>
                      </a:r>
                      <a:r>
                        <a:rPr lang="en-US" sz="1000" kern="100">
                          <a:solidFill>
                            <a:srgbClr val="000000"/>
                          </a:solidFill>
                          <a:effectLst/>
                        </a:rPr>
                        <a:t>500m</a:t>
                      </a:r>
                      <a:r>
                        <a:rPr lang="zh-CN" altLang="en-US" sz="1000" kern="100">
                          <a:solidFill>
                            <a:srgbClr val="000000"/>
                          </a:solidFill>
                          <a:effectLst/>
                        </a:rPr>
                        <a:t>；</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341322">
                <a:tc>
                  <a:txBody>
                    <a:bodyPr/>
                    <a:lstStyle/>
                    <a:p>
                      <a:pPr algn="ctr">
                        <a:lnSpc>
                          <a:spcPts val="1200"/>
                        </a:lnSpc>
                        <a:buNone/>
                      </a:pPr>
                      <a:r>
                        <a:rPr lang="zh-CN" altLang="en-US" sz="1000" kern="100" dirty="0">
                          <a:solidFill>
                            <a:srgbClr val="000000"/>
                          </a:solidFill>
                          <a:effectLst/>
                        </a:rPr>
                        <a:t>再生资源回收点</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a:solidFill>
                            <a:srgbClr val="000000"/>
                          </a:solidFill>
                          <a:effectLst/>
                          <a:latin typeface="+mn-lt"/>
                          <a:ea typeface="+mn-ea"/>
                          <a:cs typeface="+mn-cs"/>
                        </a:rPr>
                        <a:t>▲</a:t>
                      </a:r>
                      <a:endParaRPr lang="zh-CN" altLang="en-US" sz="1000" kern="10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≥3</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p>
                      <a:pPr marL="0" marR="0" lvl="0" indent="0" algn="ctr" defTabSz="914400" eaLnBrk="1" fontAlgn="auto" latinLnBrk="0" hangingPunct="1">
                        <a:lnSpc>
                          <a:spcPts val="1200"/>
                        </a:lnSpc>
                        <a:spcBef>
                          <a:spcPts val="0"/>
                        </a:spcBef>
                        <a:spcAft>
                          <a:spcPts val="0"/>
                        </a:spcAft>
                        <a:buClrTx/>
                        <a:buSzTx/>
                        <a:buFontTx/>
                        <a:buNone/>
                        <a:defRPr/>
                      </a:pP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居民可再生物资回收</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a:solidFill>
                            <a:srgbClr val="000000"/>
                          </a:solidFill>
                          <a:effectLst/>
                        </a:rPr>
                        <a:t>6</a:t>
                      </a:r>
                      <a:r>
                        <a:rPr lang="zh-CN" altLang="en-US" sz="1000" kern="100">
                          <a:solidFill>
                            <a:srgbClr val="000000"/>
                          </a:solidFill>
                          <a:effectLst/>
                        </a:rPr>
                        <a:t>～</a:t>
                      </a:r>
                      <a:r>
                        <a:rPr lang="en-US" sz="1000" kern="100">
                          <a:solidFill>
                            <a:srgbClr val="000000"/>
                          </a:solidFill>
                          <a:effectLst/>
                        </a:rPr>
                        <a:t>10</a:t>
                      </a:r>
                      <a:endParaRPr lang="zh-CN" altLang="en-US" sz="1000" kern="10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a:t>
                      </a:r>
                      <a:r>
                        <a:rPr lang="en-US" sz="1000" kern="100" dirty="0">
                          <a:solidFill>
                            <a:srgbClr val="000000"/>
                          </a:solidFill>
                          <a:effectLst/>
                        </a:rPr>
                        <a:t>1</a:t>
                      </a:r>
                      <a:r>
                        <a:rPr lang="zh-CN" altLang="en-US" sz="1000" kern="100" dirty="0">
                          <a:solidFill>
                            <a:srgbClr val="000000"/>
                          </a:solidFill>
                          <a:effectLst/>
                        </a:rPr>
                        <a:t>）</a:t>
                      </a:r>
                      <a:r>
                        <a:rPr lang="en-US" sz="1000" kern="100" dirty="0">
                          <a:solidFill>
                            <a:srgbClr val="000000"/>
                          </a:solidFill>
                          <a:effectLst/>
                        </a:rPr>
                        <a:t>1000</a:t>
                      </a:r>
                      <a:r>
                        <a:rPr lang="zh-CN" altLang="en-US" sz="1000" kern="100" dirty="0">
                          <a:solidFill>
                            <a:srgbClr val="000000"/>
                          </a:solidFill>
                          <a:effectLst/>
                        </a:rPr>
                        <a:t>人～</a:t>
                      </a:r>
                      <a:r>
                        <a:rPr lang="en-US" sz="1000" kern="100" dirty="0">
                          <a:solidFill>
                            <a:srgbClr val="000000"/>
                          </a:solidFill>
                          <a:effectLst/>
                        </a:rPr>
                        <a:t>3000</a:t>
                      </a:r>
                      <a:r>
                        <a:rPr lang="zh-CN" altLang="en-US" sz="1000" kern="100" dirty="0">
                          <a:solidFill>
                            <a:srgbClr val="000000"/>
                          </a:solidFill>
                          <a:effectLst/>
                        </a:rPr>
                        <a:t>人设置</a:t>
                      </a:r>
                      <a:r>
                        <a:rPr lang="en-US" sz="1000" kern="100" dirty="0">
                          <a:solidFill>
                            <a:srgbClr val="000000"/>
                          </a:solidFill>
                          <a:effectLst/>
                        </a:rPr>
                        <a:t>1</a:t>
                      </a:r>
                      <a:r>
                        <a:rPr lang="zh-CN" altLang="en-US" sz="1000" kern="100" dirty="0">
                          <a:solidFill>
                            <a:srgbClr val="000000"/>
                          </a:solidFill>
                          <a:effectLst/>
                        </a:rPr>
                        <a:t>处；（</a:t>
                      </a:r>
                      <a:r>
                        <a:rPr lang="en-US" sz="1000" kern="100" dirty="0">
                          <a:solidFill>
                            <a:srgbClr val="000000"/>
                          </a:solidFill>
                          <a:effectLst/>
                        </a:rPr>
                        <a:t>2</a:t>
                      </a:r>
                      <a:r>
                        <a:rPr lang="zh-CN" altLang="en-US" sz="1000" kern="100" dirty="0">
                          <a:solidFill>
                            <a:srgbClr val="000000"/>
                          </a:solidFill>
                          <a:effectLst/>
                        </a:rPr>
                        <a:t>）其选址应满足卫生、防疫及居住环境等要求</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173287">
                <a:tc>
                  <a:txBody>
                    <a:bodyPr/>
                    <a:lstStyle/>
                    <a:p>
                      <a:pPr algn="ctr">
                        <a:lnSpc>
                          <a:spcPts val="1200"/>
                        </a:lnSpc>
                        <a:buNone/>
                      </a:pPr>
                      <a:r>
                        <a:rPr lang="zh-CN" altLang="en-US" sz="1000" kern="100" dirty="0">
                          <a:solidFill>
                            <a:srgbClr val="000000"/>
                          </a:solidFill>
                          <a:effectLst/>
                        </a:rPr>
                        <a:t>公厕</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lang="en-US" altLang="zh-CN" sz="1000" kern="100" dirty="0">
                          <a:solidFill>
                            <a:srgbClr val="000000"/>
                          </a:solidFill>
                          <a:effectLst/>
                        </a:rPr>
                        <a:t>——</a:t>
                      </a:r>
                      <a:endParaRPr lang="zh-CN" altLang="en-US" sz="1000" kern="100" dirty="0">
                        <a:solidFill>
                          <a:srgbClr val="000000"/>
                        </a:solidFill>
                        <a:effectLst/>
                        <a:latin typeface="宋体" panose="02010600030101010101" pitchFamily="2" charset="-122"/>
                        <a:ea typeface="+mn-ea"/>
                        <a:cs typeface="+mn-cs"/>
                      </a:endParaRPr>
                    </a:p>
                  </a:txBody>
                  <a:tcPr marL="37808" marR="37808" marT="5251" marB="0" anchor="ctr">
                    <a:solidFill>
                      <a:schemeClr val="bg1"/>
                    </a:solidFill>
                  </a:tcPr>
                </a:tc>
                <a:tc>
                  <a:txBody>
                    <a:bodyPr/>
                    <a:lstStyle/>
                    <a:p>
                      <a:pPr algn="ctr">
                        <a:lnSpc>
                          <a:spcPts val="1200"/>
                        </a:lnSpc>
                        <a:buNone/>
                      </a:pPr>
                      <a:r>
                        <a:rPr lang="en-US" altLang="zh-CN" sz="1000" kern="100" dirty="0">
                          <a:solidFill>
                            <a:srgbClr val="000000"/>
                          </a:solidFill>
                          <a:effectLst/>
                        </a:rPr>
                        <a:t>60</a:t>
                      </a:r>
                      <a:r>
                        <a:rPr lang="zh-CN" altLang="en-US" sz="1000" kern="100" dirty="0">
                          <a:solidFill>
                            <a:srgbClr val="000000"/>
                          </a:solidFill>
                          <a:effectLst/>
                        </a:rPr>
                        <a:t>～</a:t>
                      </a:r>
                      <a:r>
                        <a:rPr lang="en-US" altLang="zh-CN" sz="1000" kern="100" dirty="0">
                          <a:solidFill>
                            <a:srgbClr val="000000"/>
                          </a:solidFill>
                          <a:effectLst/>
                        </a:rPr>
                        <a:t>160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en-US" sz="1000" kern="100" dirty="0">
                          <a:solidFill>
                            <a:srgbClr val="000000"/>
                          </a:solidFill>
                          <a:effectLst/>
                        </a:rPr>
                        <a:t>120</a:t>
                      </a:r>
                      <a:r>
                        <a:rPr lang="zh-CN" altLang="en-US" sz="1000" kern="100" dirty="0">
                          <a:solidFill>
                            <a:srgbClr val="000000"/>
                          </a:solidFill>
                          <a:effectLst/>
                        </a:rPr>
                        <a:t>～</a:t>
                      </a:r>
                      <a:r>
                        <a:rPr lang="en-US" altLang="zh-CN" sz="1000" kern="100" dirty="0">
                          <a:solidFill>
                            <a:srgbClr val="000000"/>
                          </a:solidFill>
                          <a:effectLst/>
                        </a:rPr>
                        <a:t>240</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rPr>
                        <a:t>宜结合配套设施及室外综合健身场地设置</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r>
              <a:tr h="173287">
                <a:tc>
                  <a:txBody>
                    <a:bodyPr/>
                    <a:lstStyle/>
                    <a:p>
                      <a:pPr algn="ctr">
                        <a:lnSpc>
                          <a:spcPts val="1200"/>
                        </a:lnSpc>
                        <a:buNone/>
                      </a:pPr>
                      <a:r>
                        <a:rPr lang="zh-CN" altLang="en-US" sz="1000" kern="100" dirty="0">
                          <a:solidFill>
                            <a:srgbClr val="000000"/>
                          </a:solidFill>
                          <a:effectLst/>
                        </a:rPr>
                        <a:t>停车位</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algn="ctr">
                        <a:lnSpc>
                          <a:spcPts val="1200"/>
                        </a:lnSpc>
                        <a:buNone/>
                      </a:pPr>
                      <a:r>
                        <a:rPr lang="zh-CN" altLang="en-US" sz="1000" kern="100" dirty="0">
                          <a:solidFill>
                            <a:srgbClr val="000000"/>
                          </a:solidFill>
                          <a:effectLst/>
                          <a:latin typeface="+mn-lt"/>
                          <a:ea typeface="+mn-ea"/>
                          <a:cs typeface="+mn-cs"/>
                        </a:rPr>
                        <a:t>▲</a:t>
                      </a:r>
                      <a:endParaRPr lang="zh-CN" altLang="en-US" sz="1000" kern="100" dirty="0">
                        <a:solidFill>
                          <a:srgbClr val="000000"/>
                        </a:solidFill>
                        <a:effectLst/>
                        <a:latin typeface="+mn-lt"/>
                        <a:ea typeface="+mn-ea"/>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≥1</a:t>
                      </a:r>
                      <a:r>
                        <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处</a:t>
                      </a:r>
                      <a:endParaRPr kumimoji="0" lang="zh-CN" altLang="en-US"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rPr>
                        <a:t>——</a:t>
                      </a:r>
                      <a:endParaRPr kumimoji="0" lang="zh-CN" altLang="en-US" sz="1000" b="0" i="0" u="none" strike="noStrike" kern="1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a:ln>
                            <a:noFill/>
                          </a:ln>
                          <a:solidFill>
                            <a:srgbClr val="000000"/>
                          </a:solidFill>
                          <a:effectLst/>
                          <a:uLnTx/>
                          <a:uFillTx/>
                          <a:latin typeface="Calibri" panose="020F0502020204030204"/>
                          <a:ea typeface="宋体" panose="02010600030101010101" pitchFamily="2" charset="-122"/>
                          <a:cs typeface="+mn-cs"/>
                        </a:rPr>
                        <a:t>——</a:t>
                      </a:r>
                      <a:endParaRPr kumimoji="0" lang="zh-CN" altLang="en-US" sz="1000" b="0" i="0" u="none" strike="noStrike" kern="1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kumimoji="0" lang="en-US" altLang="zh-CN" sz="1000" b="0" i="0" u="none" strike="noStrike" kern="1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a:t>
                      </a:r>
                      <a:endParaRPr kumimoji="0" lang="zh-CN" altLang="en-US" sz="1000" b="0" i="0" u="none" strike="noStrike" kern="1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a:txBody>
                    <a:bodyPr/>
                    <a:lstStyle/>
                    <a:p>
                      <a:pPr marL="0" marR="0" lvl="0" indent="0" algn="ctr" defTabSz="914400" eaLnBrk="1" fontAlgn="auto" latinLnBrk="0" hangingPunct="1">
                        <a:lnSpc>
                          <a:spcPts val="1200"/>
                        </a:lnSpc>
                        <a:spcBef>
                          <a:spcPts val="0"/>
                        </a:spcBef>
                        <a:spcAft>
                          <a:spcPts val="0"/>
                        </a:spcAft>
                        <a:buClrTx/>
                        <a:buSzTx/>
                        <a:buFontTx/>
                        <a:buNone/>
                        <a:defRPr/>
                      </a:pPr>
                      <a:r>
                        <a:rPr lang="zh-CN" altLang="en-US" sz="1000" kern="100" dirty="0">
                          <a:solidFill>
                            <a:srgbClr val="000000"/>
                          </a:solidFill>
                          <a:effectLst/>
                          <a:latin typeface="+mn-lt"/>
                          <a:ea typeface="+mn-ea"/>
                          <a:cs typeface="+mn-cs"/>
                        </a:rPr>
                        <a:t>机动车停车位：住宅按不少于</a:t>
                      </a:r>
                      <a:r>
                        <a:rPr lang="en-US" altLang="zh-CN" sz="1000" kern="100" dirty="0">
                          <a:solidFill>
                            <a:srgbClr val="000000"/>
                          </a:solidFill>
                          <a:effectLst/>
                          <a:latin typeface="+mn-lt"/>
                          <a:ea typeface="+mn-ea"/>
                          <a:cs typeface="+mn-cs"/>
                        </a:rPr>
                        <a:t>1</a:t>
                      </a:r>
                      <a:r>
                        <a:rPr lang="zh-CN" altLang="en-US" sz="1000" kern="100" dirty="0">
                          <a:solidFill>
                            <a:srgbClr val="000000"/>
                          </a:solidFill>
                          <a:effectLst/>
                          <a:latin typeface="+mn-lt"/>
                          <a:ea typeface="+mn-ea"/>
                          <a:cs typeface="+mn-cs"/>
                        </a:rPr>
                        <a:t>个车位</a:t>
                      </a:r>
                      <a:r>
                        <a:rPr lang="en-US" altLang="zh-CN" sz="1000" kern="100" dirty="0">
                          <a:solidFill>
                            <a:srgbClr val="000000"/>
                          </a:solidFill>
                          <a:effectLst/>
                          <a:latin typeface="+mn-lt"/>
                          <a:ea typeface="+mn-ea"/>
                          <a:cs typeface="+mn-cs"/>
                        </a:rPr>
                        <a:t>/</a:t>
                      </a:r>
                      <a:r>
                        <a:rPr lang="zh-CN" altLang="en-US" sz="1000" kern="100" dirty="0">
                          <a:solidFill>
                            <a:srgbClr val="000000"/>
                          </a:solidFill>
                          <a:effectLst/>
                          <a:latin typeface="+mn-lt"/>
                          <a:ea typeface="+mn-ea"/>
                          <a:cs typeface="+mn-cs"/>
                        </a:rPr>
                        <a:t>户，商业按不少于</a:t>
                      </a:r>
                      <a:r>
                        <a:rPr lang="en-US" altLang="zh-CN" sz="1000" kern="100" dirty="0">
                          <a:solidFill>
                            <a:srgbClr val="000000"/>
                          </a:solidFill>
                          <a:effectLst/>
                          <a:latin typeface="+mn-lt"/>
                          <a:ea typeface="+mn-ea"/>
                          <a:cs typeface="+mn-cs"/>
                        </a:rPr>
                        <a:t>1</a:t>
                      </a:r>
                      <a:r>
                        <a:rPr lang="zh-CN" altLang="en-US" sz="1000" kern="100" dirty="0">
                          <a:solidFill>
                            <a:srgbClr val="000000"/>
                          </a:solidFill>
                          <a:effectLst/>
                          <a:latin typeface="+mn-lt"/>
                          <a:ea typeface="+mn-ea"/>
                          <a:cs typeface="+mn-cs"/>
                        </a:rPr>
                        <a:t>个车位</a:t>
                      </a:r>
                      <a:r>
                        <a:rPr lang="en-US" altLang="zh-CN" sz="1000" kern="100" dirty="0">
                          <a:solidFill>
                            <a:srgbClr val="000000"/>
                          </a:solidFill>
                          <a:effectLst/>
                          <a:latin typeface="+mn-lt"/>
                          <a:ea typeface="+mn-ea"/>
                          <a:cs typeface="+mn-cs"/>
                        </a:rPr>
                        <a:t>/100</a:t>
                      </a:r>
                      <a:r>
                        <a:rPr lang="zh-CN" altLang="en-US" sz="1000" kern="100" dirty="0">
                          <a:solidFill>
                            <a:srgbClr val="000000"/>
                          </a:solidFill>
                          <a:effectLst/>
                          <a:latin typeface="+mn-lt"/>
                          <a:ea typeface="+mn-ea"/>
                          <a:cs typeface="+mn-cs"/>
                        </a:rPr>
                        <a:t>平方米计容建筑面积配建。</a:t>
                      </a:r>
                      <a:endParaRPr lang="en-US" altLang="zh-CN" sz="1000" kern="100" dirty="0">
                        <a:solidFill>
                          <a:srgbClr val="000000"/>
                        </a:solidFill>
                        <a:effectLst/>
                        <a:latin typeface="+mn-lt"/>
                        <a:ea typeface="+mn-ea"/>
                        <a:cs typeface="+mn-cs"/>
                      </a:endParaRPr>
                    </a:p>
                    <a:p>
                      <a:pPr marL="0" marR="0" lvl="0" indent="0" algn="ctr" defTabSz="914400" eaLnBrk="1" fontAlgn="auto" latinLnBrk="0" hangingPunct="1">
                        <a:lnSpc>
                          <a:spcPts val="1200"/>
                        </a:lnSpc>
                        <a:spcBef>
                          <a:spcPts val="0"/>
                        </a:spcBef>
                        <a:spcAft>
                          <a:spcPts val="0"/>
                        </a:spcAft>
                        <a:buClrTx/>
                        <a:buSzTx/>
                        <a:buFontTx/>
                        <a:buNone/>
                        <a:defRPr/>
                      </a:pPr>
                      <a:r>
                        <a:rPr lang="zh-CN" altLang="en-US" sz="1000" kern="100" dirty="0">
                          <a:solidFill>
                            <a:srgbClr val="000000"/>
                          </a:solidFill>
                          <a:effectLst/>
                          <a:latin typeface="+mn-lt"/>
                          <a:ea typeface="+mn-ea"/>
                          <a:cs typeface="+mn-cs"/>
                        </a:rPr>
                        <a:t>非机动车停车位：住宅按不少于</a:t>
                      </a:r>
                      <a:r>
                        <a:rPr lang="en-US" altLang="zh-CN" sz="1000" kern="100" dirty="0">
                          <a:solidFill>
                            <a:srgbClr val="000000"/>
                          </a:solidFill>
                          <a:effectLst/>
                          <a:latin typeface="+mn-lt"/>
                          <a:ea typeface="+mn-ea"/>
                          <a:cs typeface="+mn-cs"/>
                        </a:rPr>
                        <a:t>0.5</a:t>
                      </a:r>
                      <a:r>
                        <a:rPr lang="zh-CN" altLang="en-US" sz="1000" kern="100" dirty="0">
                          <a:solidFill>
                            <a:srgbClr val="000000"/>
                          </a:solidFill>
                          <a:effectLst/>
                          <a:latin typeface="+mn-lt"/>
                          <a:ea typeface="+mn-ea"/>
                          <a:cs typeface="+mn-cs"/>
                        </a:rPr>
                        <a:t>个车位</a:t>
                      </a:r>
                      <a:r>
                        <a:rPr lang="en-US" altLang="zh-CN" sz="1000" kern="100" dirty="0">
                          <a:solidFill>
                            <a:srgbClr val="000000"/>
                          </a:solidFill>
                          <a:effectLst/>
                          <a:latin typeface="+mn-lt"/>
                          <a:ea typeface="+mn-ea"/>
                          <a:cs typeface="+mn-cs"/>
                        </a:rPr>
                        <a:t>/</a:t>
                      </a:r>
                      <a:r>
                        <a:rPr lang="zh-CN" altLang="en-US" sz="1000" kern="100" dirty="0">
                          <a:solidFill>
                            <a:srgbClr val="000000"/>
                          </a:solidFill>
                          <a:effectLst/>
                          <a:latin typeface="+mn-lt"/>
                          <a:ea typeface="+mn-ea"/>
                          <a:cs typeface="+mn-cs"/>
                        </a:rPr>
                        <a:t>户，商业按不少于</a:t>
                      </a:r>
                      <a:r>
                        <a:rPr lang="en-US" altLang="zh-CN" sz="1000" kern="100" dirty="0">
                          <a:solidFill>
                            <a:srgbClr val="000000"/>
                          </a:solidFill>
                          <a:effectLst/>
                          <a:latin typeface="+mn-lt"/>
                          <a:ea typeface="+mn-ea"/>
                          <a:cs typeface="+mn-cs"/>
                        </a:rPr>
                        <a:t>1.0</a:t>
                      </a:r>
                      <a:r>
                        <a:rPr lang="zh-CN" altLang="en-US" sz="1000" kern="100" dirty="0">
                          <a:solidFill>
                            <a:srgbClr val="000000"/>
                          </a:solidFill>
                          <a:effectLst/>
                          <a:latin typeface="+mn-lt"/>
                          <a:ea typeface="+mn-ea"/>
                          <a:cs typeface="+mn-cs"/>
                        </a:rPr>
                        <a:t>个车位</a:t>
                      </a:r>
                      <a:r>
                        <a:rPr lang="en-US" altLang="zh-CN" sz="1000" kern="100" dirty="0">
                          <a:solidFill>
                            <a:srgbClr val="000000"/>
                          </a:solidFill>
                          <a:effectLst/>
                          <a:latin typeface="+mn-lt"/>
                          <a:ea typeface="+mn-ea"/>
                          <a:cs typeface="+mn-cs"/>
                        </a:rPr>
                        <a:t>/100</a:t>
                      </a:r>
                      <a:r>
                        <a:rPr lang="zh-CN" altLang="en-US" sz="1000" kern="100" dirty="0">
                          <a:solidFill>
                            <a:srgbClr val="000000"/>
                          </a:solidFill>
                          <a:effectLst/>
                          <a:latin typeface="+mn-lt"/>
                          <a:ea typeface="+mn-ea"/>
                          <a:cs typeface="+mn-cs"/>
                        </a:rPr>
                        <a:t>平方米建筑面积配建。</a:t>
                      </a:r>
                      <a:endParaRPr lang="en-US" altLang="zh-CN" sz="1000" kern="100" dirty="0">
                        <a:solidFill>
                          <a:srgbClr val="000000"/>
                        </a:solidFill>
                        <a:effectLst/>
                        <a:latin typeface="+mn-lt"/>
                        <a:ea typeface="+mn-ea"/>
                        <a:cs typeface="+mn-cs"/>
                      </a:endParaRPr>
                    </a:p>
                    <a:p>
                      <a:pPr marL="0" marR="0" lvl="0" indent="0" algn="ctr" defTabSz="914400" eaLnBrk="1" fontAlgn="auto" latinLnBrk="0" hangingPunct="1">
                        <a:lnSpc>
                          <a:spcPts val="1200"/>
                        </a:lnSpc>
                        <a:spcBef>
                          <a:spcPts val="0"/>
                        </a:spcBef>
                        <a:spcAft>
                          <a:spcPts val="0"/>
                        </a:spcAft>
                        <a:buClrTx/>
                        <a:buSzTx/>
                        <a:buFontTx/>
                        <a:buNone/>
                        <a:defRPr/>
                      </a:pPr>
                      <a:r>
                        <a:rPr lang="zh-CN" altLang="en-US" sz="1000" kern="100" dirty="0">
                          <a:solidFill>
                            <a:srgbClr val="000000"/>
                          </a:solidFill>
                          <a:effectLst/>
                          <a:latin typeface="+mn-lt"/>
                          <a:ea typeface="+mn-ea"/>
                          <a:cs typeface="+mn-cs"/>
                        </a:rPr>
                        <a:t>电动自行车车位：住宅按不低于</a:t>
                      </a:r>
                      <a:r>
                        <a:rPr lang="en-US" altLang="zh-CN" sz="1000" kern="100" dirty="0">
                          <a:solidFill>
                            <a:srgbClr val="000000"/>
                          </a:solidFill>
                          <a:effectLst/>
                          <a:latin typeface="+mn-lt"/>
                          <a:ea typeface="+mn-ea"/>
                          <a:cs typeface="+mn-cs"/>
                        </a:rPr>
                        <a:t>0.30</a:t>
                      </a:r>
                      <a:r>
                        <a:rPr lang="zh-CN" altLang="en-US" sz="1000" kern="100" dirty="0">
                          <a:solidFill>
                            <a:srgbClr val="000000"/>
                          </a:solidFill>
                          <a:effectLst/>
                          <a:latin typeface="+mn-lt"/>
                          <a:ea typeface="+mn-ea"/>
                          <a:cs typeface="+mn-cs"/>
                        </a:rPr>
                        <a:t>辆</a:t>
                      </a:r>
                      <a:r>
                        <a:rPr lang="en-US" altLang="zh-CN" sz="1000" kern="100" dirty="0">
                          <a:solidFill>
                            <a:srgbClr val="000000"/>
                          </a:solidFill>
                          <a:effectLst/>
                          <a:latin typeface="+mn-lt"/>
                          <a:ea typeface="+mn-ea"/>
                          <a:cs typeface="+mn-cs"/>
                        </a:rPr>
                        <a:t>/</a:t>
                      </a:r>
                      <a:r>
                        <a:rPr lang="zh-CN" altLang="en-US" sz="1000" kern="100" dirty="0">
                          <a:solidFill>
                            <a:srgbClr val="000000"/>
                          </a:solidFill>
                          <a:effectLst/>
                          <a:latin typeface="+mn-lt"/>
                          <a:ea typeface="+mn-ea"/>
                          <a:cs typeface="+mn-cs"/>
                        </a:rPr>
                        <a:t>套配建电动自行车集中停放场所（计入非机动车停车位），充电设施按不低于规划条件中电动自行车停车位数量的</a:t>
                      </a:r>
                      <a:r>
                        <a:rPr lang="en-US" altLang="zh-CN" sz="1000" kern="100" dirty="0">
                          <a:solidFill>
                            <a:srgbClr val="000000"/>
                          </a:solidFill>
                          <a:effectLst/>
                          <a:latin typeface="+mn-lt"/>
                          <a:ea typeface="+mn-ea"/>
                          <a:cs typeface="+mn-cs"/>
                        </a:rPr>
                        <a:t>30%</a:t>
                      </a:r>
                      <a:r>
                        <a:rPr lang="zh-CN" altLang="en-US" sz="1000" kern="100" dirty="0">
                          <a:solidFill>
                            <a:srgbClr val="000000"/>
                          </a:solidFill>
                          <a:effectLst/>
                          <a:latin typeface="+mn-lt"/>
                          <a:ea typeface="+mn-ea"/>
                          <a:cs typeface="+mn-cs"/>
                        </a:rPr>
                        <a:t>配建，其他类型新建项目配建非机动车停车场所的可参照执行。</a:t>
                      </a:r>
                      <a:endParaRPr lang="en-US" altLang="zh-CN" sz="1000" kern="100" dirty="0">
                        <a:solidFill>
                          <a:srgbClr val="000000"/>
                        </a:solidFill>
                        <a:effectLst/>
                        <a:latin typeface="+mn-lt"/>
                        <a:ea typeface="+mn-ea"/>
                        <a:cs typeface="+mn-cs"/>
                      </a:endParaRPr>
                    </a:p>
                  </a:txBody>
                  <a:tcPr marL="37808" marR="37808" marT="5251" marB="0" anchor="ctr">
                    <a:solidFill>
                      <a:schemeClr val="bg1"/>
                    </a:solidFill>
                  </a:tcPr>
                </a:tc>
              </a:tr>
              <a:tr h="173287">
                <a:tc gridSpan="8">
                  <a:txBody>
                    <a:bodyPr/>
                    <a:lstStyle/>
                    <a:p>
                      <a:pPr algn="l">
                        <a:lnSpc>
                          <a:spcPts val="1200"/>
                        </a:lnSpc>
                        <a:buNone/>
                      </a:pPr>
                      <a:r>
                        <a:rPr lang="zh-CN" altLang="en-US" sz="1000" b="0" i="0" dirty="0">
                          <a:solidFill>
                            <a:schemeClr val="tx1"/>
                          </a:solidFill>
                          <a:effectLst/>
                          <a:latin typeface="+mn-lt"/>
                          <a:ea typeface="+mn-ea"/>
                          <a:cs typeface="+mn-cs"/>
                        </a:rPr>
                        <a:t>注：</a:t>
                      </a:r>
                      <a:r>
                        <a:rPr lang="en-US" altLang="zh-CN" sz="1000" b="0" i="0" dirty="0">
                          <a:solidFill>
                            <a:schemeClr val="tx1"/>
                          </a:solidFill>
                          <a:effectLst/>
                          <a:latin typeface="+mn-lt"/>
                          <a:ea typeface="+mn-ea"/>
                          <a:cs typeface="+mn-cs"/>
                        </a:rPr>
                        <a:t>▲</a:t>
                      </a:r>
                      <a:r>
                        <a:rPr lang="zh-CN" altLang="en-US" sz="1000" b="0" i="0" dirty="0">
                          <a:solidFill>
                            <a:schemeClr val="tx1"/>
                          </a:solidFill>
                          <a:effectLst/>
                          <a:latin typeface="+mn-lt"/>
                          <a:ea typeface="+mn-ea"/>
                          <a:cs typeface="+mn-cs"/>
                        </a:rPr>
                        <a:t>为应配建的项目</a:t>
                      </a:r>
                      <a:endParaRPr lang="zh-CN" altLang="en-US" sz="1000" kern="100" dirty="0">
                        <a:solidFill>
                          <a:srgbClr val="000000"/>
                        </a:solidFill>
                        <a:effectLst/>
                        <a:latin typeface="宋体" panose="02010600030101010101" pitchFamily="2" charset="-122"/>
                        <a:ea typeface="宋体" panose="02010600030101010101" pitchFamily="2" charset="-122"/>
                        <a:cs typeface="+mn-cs"/>
                      </a:endParaRPr>
                    </a:p>
                  </a:txBody>
                  <a:tcPr marL="37808" marR="37808" marT="5251" marB="0" anchor="ctr">
                    <a:solidFill>
                      <a:schemeClr val="bg1"/>
                    </a:solidFill>
                  </a:tcPr>
                </a:tc>
                <a:tc hMerge="1">
                  <a:tcPr marL="37808" marR="37808" marT="5251" marB="0" anchor="ctr">
                    <a:solidFill>
                      <a:schemeClr val="bg1"/>
                    </a:solidFill>
                  </a:tcPr>
                </a:tc>
                <a:tc hMerge="1">
                  <a:tcPr marL="37808" marR="37808" marT="5251" marB="0" anchor="ctr">
                    <a:solidFill>
                      <a:schemeClr val="bg1"/>
                    </a:solidFill>
                  </a:tcPr>
                </a:tc>
                <a:tc hMerge="1">
                  <a:tcPr marL="37808" marR="37808" marT="5251" marB="0" anchor="ctr">
                    <a:solidFill>
                      <a:schemeClr val="bg1"/>
                    </a:solidFill>
                  </a:tcPr>
                </a:tc>
                <a:tc hMerge="1">
                  <a:tcPr/>
                </a:tc>
                <a:tc hMerge="1">
                  <a:tcPr marL="37808" marR="37808" marT="5251" marB="0" anchor="ctr">
                    <a:solidFill>
                      <a:schemeClr val="bg1"/>
                    </a:solidFill>
                  </a:tcPr>
                </a:tc>
                <a:tc hMerge="1">
                  <a:tcPr marL="37808" marR="37808" marT="5251" marB="0" anchor="ctr">
                    <a:solidFill>
                      <a:schemeClr val="bg1"/>
                    </a:solidFill>
                  </a:tcPr>
                </a:tc>
                <a:tc hMerge="1">
                  <a:tcPr marL="37808" marR="37808" marT="5251" marB="0" anchor="ctr">
                    <a:solidFill>
                      <a:schemeClr val="bg1"/>
                    </a:solidFill>
                  </a:tcPr>
                </a:tc>
              </a:tr>
            </a:tbl>
          </a:graphicData>
        </a:graphic>
      </p:graphicFrame>
      <p:sp>
        <p:nvSpPr>
          <p:cNvPr id="17" name="矩形 16"/>
          <p:cNvSpPr/>
          <p:nvPr/>
        </p:nvSpPr>
        <p:spPr>
          <a:xfrm>
            <a:off x="13225727" y="337397"/>
            <a:ext cx="1675996" cy="552540"/>
          </a:xfrm>
          <a:prstGeom prst="rect">
            <a:avLst/>
          </a:prstGeom>
          <a:noFill/>
        </p:spPr>
        <p:txBody>
          <a:bodyPr wrap="none" lIns="0" tIns="0" rIns="0" bIns="0">
            <a:noAutofit/>
          </a:bodyPr>
          <a:lstStyle/>
          <a:p>
            <a:pPr indent="0" algn="ctr"/>
            <a:r>
              <a:rPr lang="zh-TW" sz="2000" dirty="0">
                <a:latin typeface="黑体" panose="02010609060101010101" charset="-122"/>
                <a:ea typeface="黑体" panose="02010609060101010101" charset="-122"/>
              </a:rPr>
              <a:t>批前公示</a:t>
            </a:r>
            <a:endParaRPr lang="en-US" altLang="zh-TW" sz="2000" dirty="0">
              <a:latin typeface="黑体" panose="02010609060101010101" charset="-122"/>
              <a:ea typeface="黑体" panose="02010609060101010101" charset="-122"/>
            </a:endParaRPr>
          </a:p>
          <a:p>
            <a:pPr indent="0" algn="ctr"/>
            <a:r>
              <a:rPr lang="zh-CN" altLang="en-US" sz="2000" dirty="0">
                <a:latin typeface="黑体" panose="02010609060101010101" charset="-122"/>
                <a:ea typeface="黑体" panose="02010609060101010101" charset="-122"/>
              </a:rPr>
              <a:t>图三</a:t>
            </a:r>
            <a:endParaRPr lang="zh-TW" sz="2000" dirty="0">
              <a:latin typeface="黑体" panose="02010609060101010101" charset="-122"/>
              <a:ea typeface="黑体" panose="02010609060101010101" charset="-12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7205</Words>
  <Application>WPS 演示</Application>
  <PresentationFormat>自定义</PresentationFormat>
  <Paragraphs>710</Paragraphs>
  <Slides>3</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vt:i4>
      </vt:variant>
    </vt:vector>
  </HeadingPairs>
  <TitlesOfParts>
    <vt:vector size="14" baseType="lpstr">
      <vt:lpstr>Arial</vt:lpstr>
      <vt:lpstr>宋体</vt:lpstr>
      <vt:lpstr>Wingdings</vt:lpstr>
      <vt:lpstr>思源黑体 CN Medium</vt:lpstr>
      <vt:lpstr>黑体</vt:lpstr>
      <vt:lpstr>华文细黑</vt:lpstr>
      <vt:lpstr>Times New Roman</vt:lpstr>
      <vt:lpstr>Calibri</vt:lpstr>
      <vt:lpstr>微软雅黑</vt:lpstr>
      <vt:lpstr>Arial Unicode MS</vt:lpstr>
      <vt:lpstr>Office Theme</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0418修改公示-惠来县惠城镇HCZ1-01单元控制性详细规划</dc:title>
  <dc:creator>PC</dc:creator>
  <cp:lastModifiedBy>粤惠...</cp:lastModifiedBy>
  <cp:revision>89</cp:revision>
  <cp:lastPrinted>2026-07-27T01:44:00Z</cp:lastPrinted>
  <dcterms:created xsi:type="dcterms:W3CDTF">2025-08-08T01:51:00Z</dcterms:created>
  <dcterms:modified xsi:type="dcterms:W3CDTF">2026-07-28T02:10:39Z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AC2033BEC9D5420EAACA4BA106B695FD_13</vt:lpwstr>
  </property>
  <property fmtid="{D5CDD505-2E9C-101B-9397-08002B2CF9AE}" pid="3" name="KSOProductBuildVer">
    <vt:lpwstr>2052-12.1.0.26895</vt:lpwstr>
  </property>
</Properties>
</file>