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</p:sldIdLst>
  <p:sldSz cx="15126970" cy="10691495"/>
  <p:notesSz cx="9865995" cy="1429512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6" userDrawn="1">
          <p15:clr>
            <a:srgbClr val="A4A3A4"/>
          </p15:clr>
        </p15:guide>
        <p15:guide id="2" pos="4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053" autoAdjust="0"/>
  </p:normalViewPr>
  <p:slideViewPr>
    <p:cSldViewPr snapToGrid="0" showGuides="1">
      <p:cViewPr>
        <p:scale>
          <a:sx n="66" d="100"/>
          <a:sy n="66" d="100"/>
        </p:scale>
        <p:origin x="2790" y="-240"/>
      </p:cViewPr>
      <p:guideLst>
        <p:guide orient="horz" pos="3336"/>
        <p:guide pos="47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265" cy="7172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588447" y="0"/>
            <a:ext cx="4275265" cy="7172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44462" y="1786890"/>
            <a:ext cx="8577072" cy="482460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86600" y="6879527"/>
            <a:ext cx="7892796" cy="562870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3577883"/>
            <a:ext cx="4275265" cy="717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588447" y="13577883"/>
            <a:ext cx="4275265" cy="7172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.xml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仙庵镇"/>
          <p:cNvPicPr>
            <a:picLocks noChangeAspect="1"/>
          </p:cNvPicPr>
          <p:nvPr/>
        </p:nvPicPr>
        <p:blipFill>
          <a:blip r:embed="rId1"/>
          <a:srcRect l="73857" t="43268" r="6606" b="38779"/>
          <a:stretch>
            <a:fillRect/>
          </a:stretch>
        </p:blipFill>
        <p:spPr>
          <a:xfrm>
            <a:off x="12150090" y="8639175"/>
            <a:ext cx="2484120" cy="1613535"/>
          </a:xfrm>
          <a:prstGeom prst="rect">
            <a:avLst/>
          </a:prstGeom>
        </p:spPr>
      </p:pic>
      <p:pic>
        <p:nvPicPr>
          <p:cNvPr id="25" name="图片 24" descr="仙庵镇"/>
          <p:cNvPicPr>
            <a:picLocks noChangeAspect="1"/>
          </p:cNvPicPr>
          <p:nvPr/>
        </p:nvPicPr>
        <p:blipFill>
          <a:blip r:embed="rId1"/>
          <a:srcRect l="1267" t="15983" r="27681" b="14772"/>
          <a:stretch>
            <a:fillRect/>
          </a:stretch>
        </p:blipFill>
        <p:spPr>
          <a:xfrm>
            <a:off x="5810250" y="1426210"/>
            <a:ext cx="9034145" cy="622363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71145" y="247650"/>
            <a:ext cx="12066905" cy="1140460"/>
          </a:xfrm>
          <a:prstGeom prst="rect">
            <a:avLst/>
          </a:prstGeom>
          <a:solidFill>
            <a:srgbClr val="FF9F7E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endParaRPr lang="zh-CN" altLang="en-US" sz="2600" dirty="0">
              <a:latin typeface="黑体" panose="02010609060101010101" charset="-122"/>
              <a:ea typeface="黑体" panose="02010609060101010101" charset="-122"/>
            </a:endParaRPr>
          </a:p>
          <a:p>
            <a:pPr indent="0" algn="ctr"/>
            <a:r>
              <a:rPr lang="zh-CN" altLang="en-US" sz="2600" dirty="0">
                <a:latin typeface="黑体" panose="02010609060101010101" charset="-122"/>
                <a:ea typeface="黑体" panose="02010609060101010101" charset="-122"/>
              </a:rPr>
              <a:t>惠来县镇级生活垃圾转运站新（改、扩）建项目（第二批）控制性详细规划</a:t>
            </a:r>
            <a:endParaRPr lang="zh-TW" sz="26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337415" y="247015"/>
            <a:ext cx="2489200" cy="1141095"/>
          </a:xfrm>
          <a:prstGeom prst="rect">
            <a:avLst/>
          </a:prstGeom>
          <a:solidFill>
            <a:srgbClr val="FF9F7E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endParaRPr lang="zh-TW" sz="2400" dirty="0">
              <a:latin typeface="黑体" panose="02010609060101010101" charset="-122"/>
              <a:ea typeface="黑体" panose="02010609060101010101" charset="-122"/>
            </a:endParaRPr>
          </a:p>
          <a:p>
            <a:pPr indent="0" algn="ctr"/>
            <a:r>
              <a:rPr lang="zh-TW" sz="2400" dirty="0">
                <a:latin typeface="黑体" panose="02010609060101010101" charset="-122"/>
                <a:ea typeface="黑体" panose="02010609060101010101" charset="-122"/>
              </a:rPr>
              <a:t>批前公示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</a:rPr>
              <a:t>图</a:t>
            </a:r>
            <a:endParaRPr lang="zh-CN" altLang="en-US" sz="2400" dirty="0">
              <a:latin typeface="黑体" panose="02010609060101010101" charset="-122"/>
              <a:ea typeface="黑体" panose="02010609060101010101" charset="-122"/>
            </a:endParaRPr>
          </a:p>
          <a:p>
            <a:pPr indent="0" algn="ctr"/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</a:rPr>
              <a:t>（图一）</a:t>
            </a:r>
            <a:endParaRPr lang="zh-CN" altLang="en-US" sz="24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37820" y="1388110"/>
            <a:ext cx="5242560" cy="2155825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R="52705" indent="0" algn="ctr" fontAlgn="auto">
              <a:lnSpc>
                <a:spcPct val="150000"/>
              </a:lnSpc>
            </a:pPr>
            <a:r>
              <a:rPr lang="zh-TW" sz="1600" b="1" dirty="0">
                <a:latin typeface="华文细黑" panose="02010600040101010101" charset="-122"/>
                <a:ea typeface="华文细黑" panose="02010600040101010101" charset="-122"/>
              </a:rPr>
              <a:t>公示说明</a:t>
            </a:r>
            <a:endParaRPr lang="zh-TW" sz="1600" b="1" dirty="0">
              <a:latin typeface="华文细黑" panose="02010600040101010101" charset="-122"/>
              <a:ea typeface="华文细黑" panose="02010600040101010101" charset="-122"/>
            </a:endParaRPr>
          </a:p>
          <a:p>
            <a:pPr indent="355600" fontAlgn="auto">
              <a:lnSpc>
                <a:spcPct val="15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仙庵镇人民政府拟对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《惠来县镇级生活垃圾转运站新（改、扩）建项目（第二批）控制性详细规划》进行批前公示，公开征询公众意见。</a:t>
            </a:r>
            <a:endParaRPr lang="zh-CN" altLang="en-US" sz="1400" dirty="0">
              <a:latin typeface="黑体" panose="02010609060101010101" charset="-122"/>
              <a:ea typeface="黑体" panose="02010609060101010101" charset="-122"/>
            </a:endParaRPr>
          </a:p>
          <a:p>
            <a:pPr indent="355600" algn="r" fontAlgn="auto">
              <a:lnSpc>
                <a:spcPct val="15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  <a:sym typeface="+mn-ea"/>
              </a:rPr>
              <a:t>仙庵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镇人民政府</a:t>
            </a:r>
            <a:endParaRPr lang="zh-CN" altLang="en-US" sz="14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7820" y="3221990"/>
            <a:ext cx="5305425" cy="2337435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noAutofit/>
          </a:bodyPr>
          <a:lstStyle/>
          <a:p>
            <a:pPr indent="355600" algn="just" fontAlgn="auto">
              <a:lnSpc>
                <a:spcPct val="12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</a:rPr>
              <a:t>公示期</a:t>
            </a:r>
            <a:r>
              <a:rPr lang="en-US" altLang="zh-CN" sz="1400" b="1" dirty="0">
                <a:latin typeface="黑体" panose="02010609060101010101" charset="-122"/>
                <a:ea typeface="黑体" panose="02010609060101010101" charset="-122"/>
              </a:rPr>
              <a:t>:2026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</a:rPr>
              <a:t>年</a:t>
            </a:r>
            <a:r>
              <a:rPr lang="en-US" altLang="zh-CN" sz="1400" b="1" dirty="0">
                <a:latin typeface="黑体" panose="02010609060101010101" charset="-122"/>
                <a:ea typeface="黑体" panose="02010609060101010101" charset="-122"/>
              </a:rPr>
              <a:t>9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</a:rPr>
              <a:t>月</a:t>
            </a:r>
            <a:r>
              <a:rPr lang="en-US" altLang="zh-CN" sz="1400" b="1" dirty="0">
                <a:latin typeface="黑体" panose="02010609060101010101" charset="-122"/>
                <a:ea typeface="黑体" panose="02010609060101010101" charset="-122"/>
              </a:rPr>
              <a:t>9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</a:rPr>
              <a:t>日</a:t>
            </a:r>
            <a:r>
              <a:rPr lang="en-US" altLang="zh-CN" sz="1400" b="1" dirty="0">
                <a:latin typeface="黑体" panose="02010609060101010101" charset="-122"/>
                <a:ea typeface="黑体" panose="02010609060101010101" charset="-122"/>
              </a:rPr>
              <a:t>—2026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</a:rPr>
              <a:t>年</a:t>
            </a:r>
            <a:r>
              <a:rPr lang="en-US" altLang="zh-CN" sz="1400" b="1" dirty="0">
                <a:latin typeface="黑体" panose="02010609060101010101" charset="-122"/>
                <a:ea typeface="黑体" panose="02010609060101010101" charset="-122"/>
              </a:rPr>
              <a:t>10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</a:rPr>
              <a:t>月</a:t>
            </a:r>
            <a:r>
              <a:rPr lang="en-US" altLang="zh-CN" sz="1400" b="1" dirty="0">
                <a:latin typeface="黑体" panose="02010609060101010101" charset="-122"/>
                <a:ea typeface="黑体" panose="02010609060101010101" charset="-122"/>
              </a:rPr>
              <a:t>9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</a:rPr>
              <a:t>日</a:t>
            </a:r>
            <a:endParaRPr lang="en-US" altLang="zh-CN" sz="1400" dirty="0">
              <a:highlight>
                <a:srgbClr val="FFFF00"/>
              </a:highlight>
              <a:latin typeface="黑体" panose="02010609060101010101" charset="-122"/>
              <a:ea typeface="黑体" panose="02010609060101010101" charset="-122"/>
            </a:endParaRPr>
          </a:p>
          <a:p>
            <a:pPr indent="355600" algn="just" fontAlgn="auto">
              <a:lnSpc>
                <a:spcPct val="12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公示内容（图一）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:</a:t>
            </a:r>
            <a:endParaRPr lang="en-US" altLang="zh-CN" sz="1400" dirty="0">
              <a:latin typeface="黑体" panose="02010609060101010101" charset="-122"/>
              <a:ea typeface="黑体" panose="02010609060101010101" charset="-122"/>
            </a:endParaRPr>
          </a:p>
          <a:p>
            <a:pPr indent="355600" algn="just" fontAlgn="auto">
              <a:lnSpc>
                <a:spcPct val="12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单元位置</a:t>
            </a:r>
            <a:endParaRPr lang="zh-CN" altLang="en-US" sz="1400" dirty="0">
              <a:latin typeface="黑体" panose="02010609060101010101" charset="-122"/>
              <a:ea typeface="黑体" panose="02010609060101010101" charset="-122"/>
            </a:endParaRPr>
          </a:p>
          <a:p>
            <a:pPr indent="355600" algn="just" fontAlgn="auto">
              <a:lnSpc>
                <a:spcPct val="12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单元位于仙庵镇田墘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村，紧邻国道228。</a:t>
            </a:r>
            <a:endParaRPr lang="zh-CN" altLang="en-US" sz="1400" dirty="0">
              <a:latin typeface="黑体" panose="02010609060101010101" charset="-122"/>
              <a:ea typeface="黑体" panose="02010609060101010101" charset="-122"/>
            </a:endParaRPr>
          </a:p>
          <a:p>
            <a:pPr indent="355600" algn="just" fontAlgn="auto">
              <a:lnSpc>
                <a:spcPct val="12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2.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规划内容：</a:t>
            </a:r>
            <a:endParaRPr lang="zh-CN" altLang="en-US" sz="1400" dirty="0">
              <a:latin typeface="黑体" panose="02010609060101010101" charset="-122"/>
              <a:ea typeface="黑体" panose="02010609060101010101" charset="-122"/>
            </a:endParaRPr>
          </a:p>
          <a:p>
            <a:pPr indent="355600" algn="just" fontAlgn="auto">
              <a:lnSpc>
                <a:spcPct val="120000"/>
              </a:lnSpc>
              <a:spcAft>
                <a:spcPts val="0"/>
              </a:spcAft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单元规划范围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1954.97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平方米。</a:t>
            </a:r>
            <a:endParaRPr lang="en-US" altLang="zh-CN" sz="1400" dirty="0">
              <a:latin typeface="黑体" panose="02010609060101010101" charset="-122"/>
              <a:ea typeface="黑体" panose="02010609060101010101" charset="-122"/>
            </a:endParaRPr>
          </a:p>
          <a:p>
            <a:pPr indent="304800" algn="just" fontAlgn="auto">
              <a:lnSpc>
                <a:spcPct val="120000"/>
              </a:lnSpc>
              <a:spcAft>
                <a:spcPts val="0"/>
              </a:spcAft>
            </a:pPr>
            <a:r>
              <a:rPr lang="en-US" altLang="zh-CN" sz="1400">
                <a:cs typeface="+mn-ea"/>
                <a:sym typeface="+mn-ea"/>
              </a:rPr>
              <a:t>JY-HLX-03-04-HW01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地块用地面积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  <a:sym typeface="+mn-ea"/>
              </a:rPr>
              <a:t>1408.96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平方米，容积率≤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1.0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20%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≤绿地率≤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30%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，建筑密度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  <a:sym typeface="+mn-ea"/>
              </a:rPr>
              <a:t>≤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35%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，建筑高度≤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20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米，用地性质为环卫用地（</a:t>
            </a:r>
            <a:r>
              <a:rPr lang="en-US" altLang="zh-CN" sz="1400" dirty="0">
                <a:latin typeface="黑体" panose="02010609060101010101" charset="-122"/>
                <a:ea typeface="黑体" panose="02010609060101010101" charset="-122"/>
              </a:rPr>
              <a:t>1309</a:t>
            </a:r>
            <a:r>
              <a:rPr lang="zh-CN" altLang="en-US" sz="1400" dirty="0">
                <a:latin typeface="黑体" panose="02010609060101010101" charset="-122"/>
                <a:ea typeface="黑体" panose="02010609060101010101" charset="-122"/>
              </a:rPr>
              <a:t>）。</a:t>
            </a:r>
            <a:endParaRPr lang="en-US" altLang="zh-CN" sz="1400" dirty="0">
              <a:latin typeface="黑体" panose="02010609060101010101" charset="-122"/>
              <a:ea typeface="黑体" panose="02010609060101010101" charset="-122"/>
            </a:endParaRPr>
          </a:p>
          <a:p>
            <a:pPr indent="304800" algn="just">
              <a:lnSpc>
                <a:spcPts val="1600"/>
              </a:lnSpc>
              <a:spcAft>
                <a:spcPts val="210"/>
              </a:spcAft>
            </a:pPr>
            <a:endParaRPr lang="en-US" altLang="zh-CN" sz="1000" dirty="0">
              <a:latin typeface="黑体" panose="02010609060101010101" charset="-122"/>
              <a:ea typeface="黑体" panose="02010609060101010101" charset="-122"/>
            </a:endParaRPr>
          </a:p>
          <a:p>
            <a:pPr indent="304800" algn="just">
              <a:lnSpc>
                <a:spcPts val="1200"/>
              </a:lnSpc>
              <a:spcAft>
                <a:spcPts val="210"/>
              </a:spcAft>
            </a:pPr>
            <a:endParaRPr lang="en-US" altLang="zh-CN" sz="10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88620" y="5782310"/>
            <a:ext cx="5305425" cy="3128645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noAutofit/>
          </a:bodyPr>
          <a:lstStyle/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附注：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1.该图仅为示意图，方案以最后审批批复为准。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2.意见反馈方式：所有反馈意见请注明《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惠来县镇级生活垃圾转运站新（改、扩）建项目（第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二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批）控制性详细规划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》；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邮编515222，联系电话0663-6780003，联系人陈先生，联系地址：揭阳市惠来县仙庵镇政府规划建设办公室。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3.有效期为公示日期最后一天24:00前，逾期意见不予采纳。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4.有效反馈意见应注明真实联系人姓名、联系电话、联系地址(本人亲笔签名并附身份证复印件，单位申述材料应由法人代表和单位签章)。如反馈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意见时间信息不准确或不完整，导致无法及时进一步核对有关情况的，视为无效意见。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5.公示地址：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仙庵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镇政府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政务公开栏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公示网址：惠来县仙庵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镇人民政府信息公开平台</a:t>
            </a:r>
            <a:endParaRPr lang="en-US" altLang="zh-CN" sz="1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indent="355600" algn="l">
              <a:lnSpc>
                <a:spcPct val="120000"/>
              </a:lnSpc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6.本期公示图纸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共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六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张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，本图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为图一</a:t>
            </a:r>
            <a:r>
              <a:rPr lang="zh-CN" altLang="en-US" sz="14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1400" b="1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74320" y="262890"/>
            <a:ext cx="14556740" cy="100660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5751830" y="1403985"/>
            <a:ext cx="27305" cy="89350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258445" y="1410970"/>
            <a:ext cx="14567535" cy="6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5761990" y="8449310"/>
            <a:ext cx="9095105" cy="146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H="1">
            <a:off x="6116955" y="8453120"/>
            <a:ext cx="4445" cy="186563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H="1">
            <a:off x="7747000" y="8467090"/>
            <a:ext cx="7620" cy="1875155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>
            <a:off x="10071100" y="8475345"/>
            <a:ext cx="4445" cy="186563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5734050" y="8510270"/>
            <a:ext cx="23939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/>
              <a:t>规划单元管理编号</a:t>
            </a:r>
            <a:endParaRPr lang="zh-CN" altLang="en-US" sz="1400" b="1"/>
          </a:p>
        </p:txBody>
      </p:sp>
      <p:sp>
        <p:nvSpPr>
          <p:cNvPr id="18" name="文本框 17"/>
          <p:cNvSpPr txBox="1"/>
          <p:nvPr/>
        </p:nvSpPr>
        <p:spPr>
          <a:xfrm>
            <a:off x="7745095" y="8653145"/>
            <a:ext cx="239395" cy="1599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/>
              <a:t>风玫瑰</a:t>
            </a:r>
            <a:endParaRPr lang="zh-CN" altLang="en-US" sz="1400" b="1"/>
          </a:p>
          <a:p>
            <a:endParaRPr lang="zh-CN" altLang="en-US" sz="1400" b="1"/>
          </a:p>
          <a:p>
            <a:r>
              <a:rPr lang="zh-CN" altLang="en-US" sz="1400" b="1"/>
              <a:t>比例尺</a:t>
            </a:r>
            <a:endParaRPr lang="zh-CN" altLang="en-US" sz="1400" b="1"/>
          </a:p>
        </p:txBody>
      </p:sp>
      <p:sp>
        <p:nvSpPr>
          <p:cNvPr id="19" name="文本框 18"/>
          <p:cNvSpPr txBox="1"/>
          <p:nvPr/>
        </p:nvSpPr>
        <p:spPr>
          <a:xfrm>
            <a:off x="9723755" y="8832850"/>
            <a:ext cx="23939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/>
              <a:t>区</a:t>
            </a:r>
            <a:endParaRPr lang="zh-CN" altLang="en-US" sz="1400" b="1"/>
          </a:p>
          <a:p>
            <a:endParaRPr lang="zh-CN" altLang="en-US" sz="1400" b="1"/>
          </a:p>
          <a:p>
            <a:r>
              <a:rPr lang="zh-CN" altLang="en-US" sz="1400" b="1"/>
              <a:t>位</a:t>
            </a:r>
            <a:endParaRPr lang="zh-CN" altLang="en-US" sz="1400" b="1"/>
          </a:p>
          <a:p>
            <a:endParaRPr lang="zh-CN" altLang="en-US" sz="1400" b="1"/>
          </a:p>
          <a:p>
            <a:r>
              <a:rPr lang="zh-CN" altLang="en-US" sz="1400" b="1"/>
              <a:t>图</a:t>
            </a:r>
            <a:endParaRPr lang="zh-CN" altLang="en-US" sz="1400" b="1"/>
          </a:p>
        </p:txBody>
      </p:sp>
      <p:cxnSp>
        <p:nvCxnSpPr>
          <p:cNvPr id="20" name="直接连接符 19"/>
          <p:cNvCxnSpPr/>
          <p:nvPr/>
        </p:nvCxnSpPr>
        <p:spPr>
          <a:xfrm flipH="1">
            <a:off x="11660505" y="8463280"/>
            <a:ext cx="4445" cy="186563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>
            <a:off x="12021185" y="8463280"/>
            <a:ext cx="4445" cy="186563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11657330" y="8836025"/>
            <a:ext cx="239395" cy="1493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/>
              <a:t>图</a:t>
            </a:r>
            <a:endParaRPr lang="zh-CN" altLang="en-US" sz="1400" b="1"/>
          </a:p>
          <a:p>
            <a:endParaRPr lang="zh-CN" altLang="en-US" sz="1400" b="1"/>
          </a:p>
          <a:p>
            <a:endParaRPr lang="zh-CN" altLang="en-US" sz="1400" b="1"/>
          </a:p>
          <a:p>
            <a:endParaRPr lang="zh-CN" altLang="en-US" sz="1400" b="1"/>
          </a:p>
          <a:p>
            <a:r>
              <a:rPr lang="zh-CN" altLang="en-US" sz="1400" b="1"/>
              <a:t>例</a:t>
            </a:r>
            <a:endParaRPr lang="zh-CN" altLang="en-US" sz="1400" b="1"/>
          </a:p>
          <a:p>
            <a:endParaRPr lang="zh-CN" altLang="en-US" sz="1400" b="1"/>
          </a:p>
          <a:p>
            <a:endParaRPr lang="zh-CN" altLang="en-US" sz="1400" b="1"/>
          </a:p>
        </p:txBody>
      </p:sp>
      <p:pic>
        <p:nvPicPr>
          <p:cNvPr id="23" name="图片 22" descr="QW-仙庵镇"/>
          <p:cNvPicPr>
            <a:picLocks noChangeAspect="1"/>
          </p:cNvPicPr>
          <p:nvPr/>
        </p:nvPicPr>
        <p:blipFill>
          <a:blip r:embed="rId2"/>
          <a:srcRect l="12841" t="653" r="16244" b="-2844"/>
          <a:stretch>
            <a:fillRect/>
          </a:stretch>
        </p:blipFill>
        <p:spPr>
          <a:xfrm>
            <a:off x="10109200" y="8495030"/>
            <a:ext cx="1534795" cy="184785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6182360" y="8910955"/>
            <a:ext cx="13112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000" b="1">
                <a:latin typeface="黑体" panose="02010609060101010101" charset="-122"/>
                <a:ea typeface="黑体" panose="02010609060101010101" charset="-122"/>
              </a:rPr>
              <a:t>JY-HLX-03-04</a:t>
            </a:r>
            <a:endParaRPr 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8081645" y="8451850"/>
            <a:ext cx="1878330" cy="1888490"/>
            <a:chOff x="12727" y="13310"/>
            <a:chExt cx="2958" cy="2974"/>
          </a:xfrm>
        </p:grpSpPr>
        <p:grpSp>
          <p:nvGrpSpPr>
            <p:cNvPr id="38" name="组合 37"/>
            <p:cNvGrpSpPr/>
            <p:nvPr/>
          </p:nvGrpSpPr>
          <p:grpSpPr>
            <a:xfrm>
              <a:off x="12727" y="13310"/>
              <a:ext cx="2596" cy="2975"/>
              <a:chOff x="12727" y="13310"/>
              <a:chExt cx="2596" cy="2975"/>
            </a:xfrm>
          </p:grpSpPr>
          <p:cxnSp>
            <p:nvCxnSpPr>
              <p:cNvPr id="8" name="直接连接符 7"/>
              <p:cNvCxnSpPr/>
              <p:nvPr/>
            </p:nvCxnSpPr>
            <p:spPr>
              <a:xfrm flipH="1">
                <a:off x="12764" y="13310"/>
                <a:ext cx="18" cy="2971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/>
            </p:nvCxnSpPr>
            <p:spPr>
              <a:xfrm flipH="1">
                <a:off x="15317" y="13347"/>
                <a:ext cx="7" cy="2938"/>
              </a:xfrm>
              <a:prstGeom prst="line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pic>
            <p:nvPicPr>
              <p:cNvPr id="24" name="图片 23" descr="仙庵镇"/>
              <p:cNvPicPr>
                <a:picLocks noChangeAspect="1"/>
              </p:cNvPicPr>
              <p:nvPr/>
            </p:nvPicPr>
            <p:blipFill>
              <a:blip r:embed="rId3"/>
              <a:srcRect l="79851" t="15121" r="6340" b="68084"/>
              <a:stretch>
                <a:fillRect/>
              </a:stretch>
            </p:blipFill>
            <p:spPr>
              <a:xfrm>
                <a:off x="12970" y="13627"/>
                <a:ext cx="2193" cy="1885"/>
              </a:xfrm>
              <a:prstGeom prst="rect">
                <a:avLst/>
              </a:prstGeom>
            </p:spPr>
          </p:pic>
          <p:grpSp>
            <p:nvGrpSpPr>
              <p:cNvPr id="33" name="组合 32"/>
              <p:cNvGrpSpPr/>
              <p:nvPr/>
            </p:nvGrpSpPr>
            <p:grpSpPr>
              <a:xfrm>
                <a:off x="12911" y="15750"/>
                <a:ext cx="2172" cy="252"/>
                <a:chOff x="4574" y="12282"/>
                <a:chExt cx="2172" cy="252"/>
              </a:xfrm>
            </p:grpSpPr>
            <p:sp>
              <p:nvSpPr>
                <p:cNvPr id="29" name="矩形 28"/>
                <p:cNvSpPr/>
                <p:nvPr/>
              </p:nvSpPr>
              <p:spPr>
                <a:xfrm>
                  <a:off x="4574" y="12282"/>
                  <a:ext cx="1080" cy="120"/>
                </a:xfrm>
                <a:prstGeom prst="rect">
                  <a:avLst/>
                </a:prstGeom>
                <a:solidFill>
                  <a:schemeClr val="bg1"/>
                </a:solidFill>
                <a:ln w="12700" cmpd="sng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>
                  <a:off x="4574" y="12414"/>
                  <a:ext cx="1080" cy="120"/>
                </a:xfrm>
                <a:prstGeom prst="rect">
                  <a:avLst/>
                </a:prstGeom>
                <a:solidFill>
                  <a:schemeClr val="tx1"/>
                </a:solidFill>
                <a:ln w="12700" cmpd="sng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31" name="矩形 30"/>
                <p:cNvSpPr/>
                <p:nvPr/>
              </p:nvSpPr>
              <p:spPr>
                <a:xfrm>
                  <a:off x="5666" y="12282"/>
                  <a:ext cx="1080" cy="120"/>
                </a:xfrm>
                <a:prstGeom prst="rect">
                  <a:avLst/>
                </a:prstGeom>
                <a:solidFill>
                  <a:schemeClr val="tx1"/>
                </a:solidFill>
                <a:ln w="12700" cmpd="sng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32" name="矩形 31"/>
                <p:cNvSpPr/>
                <p:nvPr/>
              </p:nvSpPr>
              <p:spPr>
                <a:xfrm>
                  <a:off x="5666" y="12414"/>
                  <a:ext cx="1080" cy="120"/>
                </a:xfrm>
                <a:prstGeom prst="rect">
                  <a:avLst/>
                </a:prstGeom>
                <a:solidFill>
                  <a:schemeClr val="bg1"/>
                </a:solidFill>
                <a:ln w="12700" cmpd="sng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34" name="文本框 33"/>
              <p:cNvSpPr txBox="1"/>
              <p:nvPr/>
            </p:nvSpPr>
            <p:spPr>
              <a:xfrm>
                <a:off x="12727" y="15358"/>
                <a:ext cx="352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1200"/>
                  <a:t>0</a:t>
                </a:r>
                <a:endParaRPr lang="en-US" altLang="zh-CN" sz="1200"/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13580" y="15382"/>
                <a:ext cx="1041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 sz="1200"/>
                  <a:t>12.5</a:t>
                </a:r>
                <a:endParaRPr lang="en-US" altLang="zh-CN" sz="1200"/>
              </a:p>
            </p:txBody>
          </p:sp>
        </p:grpSp>
        <p:sp>
          <p:nvSpPr>
            <p:cNvPr id="36" name="文本框 35"/>
            <p:cNvSpPr txBox="1"/>
            <p:nvPr/>
          </p:nvSpPr>
          <p:spPr>
            <a:xfrm>
              <a:off x="14645" y="15394"/>
              <a:ext cx="1041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/>
                <a:t>25m</a:t>
              </a:r>
              <a:endParaRPr lang="en-US" altLang="zh-CN" sz="1200"/>
            </a:p>
          </p:txBody>
        </p:sp>
      </p:grpSp>
      <p:graphicFrame>
        <p:nvGraphicFramePr>
          <p:cNvPr id="41" name="表格 40"/>
          <p:cNvGraphicFramePr/>
          <p:nvPr>
            <p:custDataLst>
              <p:tags r:id="rId4"/>
            </p:custDataLst>
          </p:nvPr>
        </p:nvGraphicFramePr>
        <p:xfrm>
          <a:off x="5762625" y="7487285"/>
          <a:ext cx="9043035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7270"/>
                <a:gridCol w="1139190"/>
                <a:gridCol w="1266825"/>
                <a:gridCol w="1450340"/>
                <a:gridCol w="748665"/>
                <a:gridCol w="1036320"/>
                <a:gridCol w="1265555"/>
                <a:gridCol w="1118870"/>
              </a:tblGrid>
              <a:tr h="274320">
                <a:tc gridSpan="8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地块控制指标一览表</a:t>
                      </a:r>
                      <a:endParaRPr lang="zh-CN" altLang="en-US" sz="1200" b="1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74320">
                <a:tc>
                  <a:txBody>
                    <a:bodyPr/>
                    <a:p>
                      <a:pPr marL="0" marR="0" algn="ctr" rtl="0" eaLnBrk="1" fontAlgn="auto" latinLnBrk="0" hangingPunct="1"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cs typeface="+mn-ea"/>
                        </a:rPr>
                        <a:t>地块编码</a:t>
                      </a:r>
                      <a:endParaRPr lang="en-US" altLang="zh-CN" sz="1200">
                        <a:cs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用地性质代码</a:t>
                      </a:r>
                      <a:endParaRPr lang="zh-CN" altLang="en-US" sz="1200" b="1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土地使用性质</a:t>
                      </a:r>
                      <a:endParaRPr lang="zh-CN" altLang="en-US" sz="1200" b="1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用地面积（㎡）</a:t>
                      </a:r>
                      <a:endParaRPr lang="zh-CN" altLang="en-US" sz="1200" b="1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容积率</a:t>
                      </a:r>
                      <a:endParaRPr lang="zh-CN" altLang="en-US" sz="1200" b="1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绿地率</a:t>
                      </a:r>
                      <a:r>
                        <a:rPr lang="zh-CN" altLang="en-US" sz="1200" b="1">
                          <a:sym typeface="+mn-ea"/>
                        </a:rPr>
                        <a:t>（</a:t>
                      </a:r>
                      <a:r>
                        <a:rPr lang="en-US" altLang="zh-CN" sz="1200" b="1">
                          <a:sym typeface="+mn-ea"/>
                        </a:rPr>
                        <a:t>%</a:t>
                      </a:r>
                      <a:r>
                        <a:rPr lang="zh-CN" altLang="en-US" sz="1200" b="1">
                          <a:ea typeface="宋体" panose="02010600030101010101" pitchFamily="2" charset="-122"/>
                          <a:sym typeface="+mn-ea"/>
                        </a:rPr>
                        <a:t>）</a:t>
                      </a:r>
                      <a:endParaRPr lang="zh-CN" altLang="en-US" sz="1200" b="1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建筑密度（</a:t>
                      </a:r>
                      <a:r>
                        <a:rPr lang="en-US" altLang="zh-CN" sz="1200" b="1"/>
                        <a:t>%</a:t>
                      </a:r>
                      <a:r>
                        <a:rPr lang="zh-CN" altLang="en-US" sz="1200" b="1">
                          <a:ea typeface="宋体" panose="02010600030101010101" pitchFamily="2" charset="-122"/>
                        </a:rPr>
                        <a:t>）</a:t>
                      </a:r>
                      <a:endParaRPr lang="zh-CN" altLang="en-US" sz="1200" b="1">
                        <a:ea typeface="宋体" panose="02010600030101010101" pitchFamily="2" charset="-122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 b="1"/>
                        <a:t>建筑高度（</a:t>
                      </a:r>
                      <a:r>
                        <a:rPr lang="en-US" altLang="zh-CN" sz="1200" b="1"/>
                        <a:t>m)</a:t>
                      </a:r>
                      <a:endParaRPr lang="en-US" altLang="zh-CN" sz="1200" b="1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57200">
                <a:tc>
                  <a:txBody>
                    <a:bodyPr/>
                    <a:p>
                      <a:pPr marL="0" marR="0" algn="ctr" rtl="0" eaLnBrk="1" fontAlgn="auto" latinLnBrk="0" hangingPunct="1"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cs typeface="+mn-ea"/>
                          <a:sym typeface="+mn-ea"/>
                        </a:rPr>
                        <a:t>JY-HLX-03-04-HW01</a:t>
                      </a:r>
                      <a:endParaRPr lang="en-US" altLang="zh-CN" sz="1200">
                        <a:cs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1309</a:t>
                      </a:r>
                      <a:endParaRPr lang="en-US" altLang="zh-CN" sz="1200"/>
                    </a:p>
                  </a:txBody>
                  <a:tcPr anchor="ctr" anchorCtr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200"/>
                        <a:t>环卫用地</a:t>
                      </a:r>
                      <a:endParaRPr lang="zh-CN" altLang="en-US" sz="1200"/>
                    </a:p>
                  </a:txBody>
                  <a:tcPr anchor="ctr" anchorCtr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1408.96</a:t>
                      </a:r>
                      <a:endParaRPr lang="en-US" altLang="zh-CN" sz="1200"/>
                    </a:p>
                  </a:txBody>
                  <a:tcPr anchor="ctr" anchorCtr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≤1.0</a:t>
                      </a:r>
                      <a:endParaRPr lang="en-US" altLang="zh-CN" sz="1200"/>
                    </a:p>
                  </a:txBody>
                  <a:tcPr anchor="ctr" anchorCtr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/>
                        <a:t>20-30</a:t>
                      </a:r>
                      <a:endParaRPr lang="en-US" sz="1200">
                        <a:ea typeface="宋体" panose="02010600030101010101" pitchFamily="2" charset="-122"/>
                      </a:endParaRPr>
                    </a:p>
                  </a:txBody>
                  <a:tcPr anchor="ctr" anchorCtr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≤35</a:t>
                      </a:r>
                      <a:endParaRPr lang="en-US" altLang="zh-CN" sz="1200"/>
                    </a:p>
                  </a:txBody>
                  <a:tcPr anchor="ctr" anchorCtr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≤20</a:t>
                      </a:r>
                      <a:endParaRPr lang="en-US" altLang="zh-CN" sz="1200"/>
                    </a:p>
                  </a:txBody>
                  <a:tcPr anchor="ctr" anchorCtr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p="http://schemas.openxmlformats.org/presentationml/2006/main">
  <p:tag name="TABLE_ENDDRAG_ORIGIN_RECT" val="712*65"/>
  <p:tag name="TABLE_ENDDRAG_RECT" val="454*596*712*6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815</Words>
  <Application>WPS 演示</Application>
  <PresentationFormat>自定义</PresentationFormat>
  <Paragraphs>105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黑体</vt:lpstr>
      <vt:lpstr>华文细黑</vt:lpstr>
      <vt:lpstr>Calibri</vt:lpstr>
      <vt:lpstr>微软雅黑</vt:lpstr>
      <vt:lpstr>Arial Unicode MS</vt:lpstr>
      <vt:lpstr>1_Office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0418修改公示-惠来县惠城镇HCZ1-01单元控制性详细规划</dc:title>
  <dc:creator>PC</dc:creator>
  <cp:lastModifiedBy>yོoོuོnོgོ ོsོiོrོ</cp:lastModifiedBy>
  <cp:revision>97</cp:revision>
  <cp:lastPrinted>2025-02-20T04:50:00Z</cp:lastPrinted>
  <dcterms:created xsi:type="dcterms:W3CDTF">2025-12-10T10:16:00Z</dcterms:created>
  <dcterms:modified xsi:type="dcterms:W3CDTF">2026-09-09T10:44:00Z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0444BD81F9BB44709B45299673322D41_13</vt:lpwstr>
  </property>
</Properties>
</file>