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5127288" cy="10691813"/>
  <p:notesSz cx="9866313" cy="142954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434" y="84"/>
      </p:cViewPr>
      <p:guideLst>
        <p:guide orient="horz" pos="3367"/>
        <p:guide pos="47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" y="1707"/>
            <a:ext cx="15120315" cy="106883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70976" y="227420"/>
            <a:ext cx="12825591" cy="775470"/>
          </a:xfrm>
          <a:prstGeom prst="rect">
            <a:avLst/>
          </a:prstGeom>
          <a:solidFill>
            <a:srgbClr val="FF9F7E"/>
          </a:solidFill>
        </p:spPr>
        <p:txBody>
          <a:bodyPr wrap="none" lIns="0" tIns="0" rIns="0" bIns="0" anchor="ctr">
            <a:noAutofit/>
          </a:bodyPr>
          <a:lstStyle/>
          <a:p>
            <a:pPr indent="0" algn="ctr"/>
            <a:r>
              <a:rPr lang="zh-CN" altLang="en-US" sz="2600" dirty="0">
                <a:latin typeface="黑体" panose="02010609060101010101" charset="-122"/>
                <a:ea typeface="黑体" panose="02010609060101010101" charset="-122"/>
              </a:rPr>
              <a:t>隆江供电所控制性详细规划</a:t>
            </a:r>
            <a:endParaRPr lang="zh-TW" sz="2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170310" y="243874"/>
            <a:ext cx="1710812" cy="729520"/>
          </a:xfrm>
          <a:prstGeom prst="rect">
            <a:avLst/>
          </a:prstGeom>
          <a:solidFill>
            <a:srgbClr val="FF9F7E"/>
          </a:solidFill>
        </p:spPr>
        <p:txBody>
          <a:bodyPr wrap="none" lIns="0" tIns="0" rIns="0" bIns="0" anchor="ctr">
            <a:noAutofit/>
          </a:bodyPr>
          <a:lstStyle/>
          <a:p>
            <a:pPr indent="0" algn="r"/>
            <a:r>
              <a:rPr lang="zh-TW" sz="1600" dirty="0">
                <a:latin typeface="黑体" panose="02010609060101010101" charset="-122"/>
                <a:ea typeface="黑体" panose="02010609060101010101" charset="-122"/>
              </a:rPr>
              <a:t>批前公示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图</a:t>
            </a:r>
            <a:endParaRPr lang="zh-TW" sz="16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5905" y="1132840"/>
            <a:ext cx="3424555" cy="2298700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noAutofit/>
          </a:bodyPr>
          <a:lstStyle/>
          <a:p>
            <a:pPr marR="52705" indent="0" algn="ctr"/>
            <a:r>
              <a:rPr lang="zh-TW" sz="2000" dirty="0">
                <a:latin typeface="华文细黑" panose="02010600040101010101" charset="-122"/>
                <a:ea typeface="华文细黑" panose="02010600040101010101" charset="-122"/>
              </a:rPr>
              <a:t>公示说明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pPr indent="304800">
              <a:lnSpc>
                <a:spcPct val="150000"/>
              </a:lnSpc>
              <a:spcAft>
                <a:spcPts val="350"/>
              </a:spcAft>
            </a:pP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隆江镇</a:t>
            </a:r>
            <a:r>
              <a:rPr lang="zh-TW" altLang="en-US" sz="1600" dirty="0">
                <a:latin typeface="黑体" panose="02010609060101010101" charset="-122"/>
                <a:ea typeface="黑体" panose="02010609060101010101" charset="-122"/>
              </a:rPr>
              <a:t>拟对</a:t>
            </a:r>
            <a:r>
              <a:rPr lang="en-US" altLang="zh-TW" sz="1600" dirty="0">
                <a:latin typeface="黑体" panose="02010609060101010101" charset="-122"/>
                <a:ea typeface="黑体" panose="02010609060101010101" charset="-122"/>
              </a:rPr>
              <a:t>《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隆江供电所控制性详细规划</a:t>
            </a:r>
            <a:r>
              <a:rPr lang="en-US" altLang="zh-TW" sz="1600" dirty="0">
                <a:latin typeface="黑体" panose="02010609060101010101" charset="-122"/>
                <a:ea typeface="黑体" panose="02010609060101010101" charset="-122"/>
              </a:rPr>
              <a:t>》</a:t>
            </a:r>
            <a:r>
              <a:rPr lang="zh-TW" altLang="en-US" sz="1600" dirty="0">
                <a:latin typeface="黑体" panose="02010609060101010101" charset="-122"/>
                <a:ea typeface="黑体" panose="02010609060101010101" charset="-122"/>
              </a:rPr>
              <a:t>进行批前公示，公开征询公众意见。</a:t>
            </a:r>
          </a:p>
          <a:p>
            <a:pPr indent="0" algn="r">
              <a:lnSpc>
                <a:spcPct val="150000"/>
              </a:lnSpc>
            </a:pP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隆江</a:t>
            </a:r>
            <a:r>
              <a:rPr lang="zh-TW" altLang="en-US" sz="1600" dirty="0">
                <a:latin typeface="黑体" panose="02010609060101010101" charset="-122"/>
                <a:ea typeface="黑体" panose="02010609060101010101" charset="-122"/>
              </a:rPr>
              <a:t>镇</a:t>
            </a:r>
            <a:r>
              <a:rPr lang="zh-CN" altLang="en-US" sz="1600" dirty="0">
                <a:latin typeface="黑体" panose="02010609060101010101" charset="-122"/>
                <a:ea typeface="黑体" panose="02010609060101010101" charset="-122"/>
              </a:rPr>
              <a:t>人民政府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Aft>
                <a:spcPts val="210"/>
              </a:spcAft>
            </a:pPr>
            <a:r>
              <a:rPr lang="zh-CN" altLang="en-US" sz="1500" b="1" dirty="0">
                <a:latin typeface="黑体" panose="02010609060101010101" charset="-122"/>
                <a:ea typeface="黑体" panose="02010609060101010101" charset="-122"/>
              </a:rPr>
              <a:t>公示期</a:t>
            </a:r>
            <a:r>
              <a:rPr lang="en-US" altLang="zh-CN" sz="1500" b="1" dirty="0">
                <a:latin typeface="黑体" panose="02010609060101010101" charset="-122"/>
                <a:ea typeface="黑体" panose="02010609060101010101" charset="-122"/>
              </a:rPr>
              <a:t>: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2026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9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16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日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—2026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年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10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16</a:t>
            </a:r>
            <a:r>
              <a:rPr lang="zh-CN" altLang="en-US" sz="1400" b="1" dirty="0">
                <a:highlight>
                  <a:srgbClr val="FFFF00"/>
                </a:highlight>
                <a:latin typeface="黑体" panose="02010609060101010101" charset="-122"/>
                <a:ea typeface="黑体" panose="02010609060101010101" charset="-122"/>
              </a:rPr>
              <a:t>日</a:t>
            </a:r>
            <a:endParaRPr lang="en-US" altLang="zh-CN" sz="1600" dirty="0">
              <a:latin typeface="黑体" panose="02010609060101010101" charset="-122"/>
              <a:ea typeface="黑体" panose="02010609060101010101" charset="-122"/>
            </a:endParaRPr>
          </a:p>
          <a:p>
            <a:pPr indent="304800" algn="just">
              <a:lnSpc>
                <a:spcPct val="150000"/>
              </a:lnSpc>
              <a:spcAft>
                <a:spcPts val="210"/>
              </a:spcAft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公示内容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:</a:t>
            </a:r>
          </a:p>
          <a:p>
            <a:pPr indent="304800" algn="just">
              <a:lnSpc>
                <a:spcPct val="150000"/>
              </a:lnSpc>
              <a:spcAft>
                <a:spcPts val="210"/>
              </a:spcAft>
            </a:pP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单元位置</a:t>
            </a:r>
          </a:p>
          <a:p>
            <a:pPr indent="304800" algn="just">
              <a:lnSpc>
                <a:spcPct val="150000"/>
              </a:lnSpc>
              <a:spcAft>
                <a:spcPts val="210"/>
              </a:spcAft>
            </a:pP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本次规划单元位于惠来县隆江镇关镇社区，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G228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与环城路交叉口东南侧。</a:t>
            </a:r>
          </a:p>
          <a:p>
            <a:pPr indent="304800" algn="just">
              <a:lnSpc>
                <a:spcPct val="150000"/>
              </a:lnSpc>
              <a:spcAft>
                <a:spcPts val="210"/>
              </a:spcAft>
            </a:pP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规划内容：</a:t>
            </a:r>
          </a:p>
          <a:p>
            <a:pPr indent="304800" algn="just">
              <a:lnSpc>
                <a:spcPct val="150000"/>
              </a:lnSpc>
              <a:spcAft>
                <a:spcPts val="210"/>
              </a:spcAft>
            </a:pPr>
            <a:r>
              <a:rPr lang="en-US" altLang="zh-CN" sz="1400" dirty="0"/>
              <a:t>JY-HLX-10-01-02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地块用地面积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685.4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平方米，容积率≤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2.5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，建筑密度≤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40%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，绿地率≤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30% 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，建筑高度≤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40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米用地性质是其他公用设施用地（</a:t>
            </a:r>
            <a:r>
              <a:rPr lang="en-US" altLang="zh-CN" sz="1400" dirty="0">
                <a:latin typeface="黑体" panose="02010609060101010101" charset="-122"/>
                <a:ea typeface="黑体" panose="02010609060101010101" charset="-122"/>
              </a:rPr>
              <a:t>1312</a:t>
            </a:r>
            <a:r>
              <a:rPr lang="zh-CN" altLang="en-US" sz="1400" dirty="0">
                <a:latin typeface="黑体" panose="02010609060101010101" charset="-122"/>
                <a:ea typeface="黑体" panose="02010609060101010101" charset="-122"/>
              </a:rPr>
              <a:t>）。</a:t>
            </a:r>
            <a:endParaRPr lang="en-US" altLang="zh-CN" sz="1400" dirty="0">
              <a:highlight>
                <a:srgbClr val="C0C0C0"/>
              </a:highlight>
              <a:latin typeface="黑体" panose="02010609060101010101" charset="-122"/>
              <a:ea typeface="黑体" panose="02010609060101010101" charset="-122"/>
            </a:endParaRPr>
          </a:p>
          <a:p>
            <a:pPr indent="0" algn="r">
              <a:lnSpc>
                <a:spcPts val="1400"/>
              </a:lnSpc>
            </a:pPr>
            <a:endParaRPr lang="zh-TW" altLang="en-US" sz="12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0736" y="6734429"/>
            <a:ext cx="3299714" cy="818896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800"/>
              </a:lnSpc>
              <a:spcAft>
                <a:spcPts val="280"/>
              </a:spcAft>
            </a:pPr>
            <a:r>
              <a:rPr lang="zh-TW" sz="1200" dirty="0">
                <a:latin typeface="黑体" panose="02010609060101010101" charset="-122"/>
                <a:ea typeface="黑体" panose="02010609060101010101" charset="-122"/>
              </a:rPr>
              <a:t>附注：</a:t>
            </a:r>
          </a:p>
          <a:p>
            <a:pPr indent="0" algn="just">
              <a:lnSpc>
                <a:spcPts val="1800"/>
              </a:lnSpc>
              <a:spcAft>
                <a:spcPts val="140"/>
              </a:spcAft>
            </a:pPr>
            <a:r>
              <a:rPr lang="zh-TW" sz="1200" dirty="0">
                <a:latin typeface="黑体" panose="02010609060101010101" charset="-122"/>
                <a:ea typeface="黑体" panose="02010609060101010101" charset="-122"/>
              </a:rPr>
              <a:t>1.该图仅</a:t>
            </a:r>
            <a:r>
              <a:rPr lang="zh-TW" altLang="en-US" sz="1200" dirty="0">
                <a:latin typeface="黑体" panose="02010609060101010101" charset="-122"/>
                <a:ea typeface="黑体" panose="02010609060101010101" charset="-122"/>
              </a:rPr>
              <a:t>为示意图，方案以最后审批批复为准。</a:t>
            </a:r>
          </a:p>
          <a:p>
            <a:pPr indent="0">
              <a:lnSpc>
                <a:spcPts val="1800"/>
              </a:lnSpc>
            </a:pPr>
            <a:r>
              <a:rPr lang="en-US" altLang="zh-TW" sz="1200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TW" altLang="en-US" sz="1200" dirty="0">
                <a:latin typeface="黑体" panose="02010609060101010101" charset="-122"/>
                <a:ea typeface="黑体" panose="02010609060101010101" charset="-122"/>
              </a:rPr>
              <a:t>本期公示图纸共</a:t>
            </a:r>
            <a:r>
              <a:rPr lang="en-US" altLang="zh-TW" sz="1200" dirty="0">
                <a:latin typeface="黑体" panose="02010609060101010101" charset="-122"/>
                <a:ea typeface="黑体" panose="02010609060101010101" charset="-122"/>
              </a:rPr>
              <a:t>1</a:t>
            </a:r>
            <a:r>
              <a:rPr lang="zh-TW" altLang="en-US" sz="1200" dirty="0">
                <a:latin typeface="黑体" panose="02010609060101010101" charset="-122"/>
                <a:ea typeface="黑体" panose="02010609060101010101" charset="-122"/>
              </a:rPr>
              <a:t>张，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为</a:t>
            </a:r>
            <a:r>
              <a:rPr lang="zh-TW" altLang="en-US" sz="1200" dirty="0">
                <a:latin typeface="黑体" panose="02010609060101010101" charset="-122"/>
                <a:ea typeface="黑体" panose="02010609060101010101" charset="-122"/>
              </a:rPr>
              <a:t>本图。</a:t>
            </a:r>
            <a:endParaRPr lang="en-US" altLang="zh-TW" sz="1200" dirty="0">
              <a:latin typeface="黑体" panose="02010609060101010101" charset="-122"/>
              <a:ea typeface="黑体" panose="02010609060101010101" charset="-122"/>
            </a:endParaRPr>
          </a:p>
          <a:p>
            <a:pPr indent="0">
              <a:lnSpc>
                <a:spcPts val="1800"/>
              </a:lnSpc>
            </a:pP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公示地址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: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隆江镇人民政府政务公开栏和隆江镇人民政府信息公开网。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有效反馈意见应注明“隆江供电所控制性详细规划”及真实联系人姓名、联系电话、联系地址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(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本人亲笔签名并附身份证复印件，单位申述材料应附法人代表和单位签章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)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。如联系人信息不准确或不完整，导致无法及时进一步核对有关情况的，视为无效意见，有效期为公示日期最后一天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24:00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前，逾期视为无效意见，不予采纳。</a:t>
            </a:r>
            <a:endParaRPr lang="en-US" altLang="zh-CN" sz="1200" dirty="0">
              <a:latin typeface="黑体" panose="02010609060101010101" charset="-122"/>
              <a:ea typeface="黑体" panose="02010609060101010101" charset="-122"/>
            </a:endParaRPr>
          </a:p>
          <a:p>
            <a:pPr indent="0">
              <a:lnSpc>
                <a:spcPts val="1800"/>
              </a:lnSpc>
            </a:pP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意见反馈方式联系人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: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方同志</a:t>
            </a:r>
          </a:p>
          <a:p>
            <a:pPr indent="0">
              <a:lnSpc>
                <a:spcPts val="1800"/>
              </a:lnSpc>
            </a:pP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联系电话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:0663-6340169</a:t>
            </a:r>
          </a:p>
          <a:p>
            <a:pPr indent="0">
              <a:lnSpc>
                <a:spcPts val="1800"/>
              </a:lnSpc>
            </a:pP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电子邮箱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:ljz6340169@163.com</a:t>
            </a:r>
          </a:p>
          <a:p>
            <a:pPr indent="0">
              <a:lnSpc>
                <a:spcPts val="1800"/>
              </a:lnSpc>
            </a:pP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通信地址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:</a:t>
            </a:r>
            <a:r>
              <a:rPr lang="zh-CN" altLang="en-US" sz="1200" dirty="0">
                <a:latin typeface="黑体" panose="02010609060101010101" charset="-122"/>
                <a:ea typeface="黑体" panose="02010609060101010101" charset="-122"/>
              </a:rPr>
              <a:t>惠来县隆江镇人民政府，邮编</a:t>
            </a:r>
            <a:r>
              <a:rPr lang="en-US" altLang="zh-CN" sz="1200" dirty="0">
                <a:latin typeface="黑体" panose="02010609060101010101" charset="-122"/>
                <a:ea typeface="黑体" panose="02010609060101010101" charset="-122"/>
              </a:rPr>
              <a:t>515235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300</Words>
  <Application>Microsoft Office PowerPoint</Application>
  <PresentationFormat>自定义</PresentationFormat>
  <Paragraphs>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黑体</vt:lpstr>
      <vt:lpstr>华文细黑</vt:lpstr>
      <vt:lpstr>Office Theme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0418修改公示-惠来县惠城镇HCZ1-01单元控制性详细规划</dc:title>
  <dc:creator>PC</dc:creator>
  <cp:lastModifiedBy>生 元</cp:lastModifiedBy>
  <cp:revision>22</cp:revision>
  <cp:lastPrinted>2025-02-20T04:50:00Z</cp:lastPrinted>
  <dcterms:created xsi:type="dcterms:W3CDTF">2026-08-03T09:22:00Z</dcterms:created>
  <dcterms:modified xsi:type="dcterms:W3CDTF">2026-09-16T04:04:12Z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DDF47BC6705D4629901A0503CDEB1DF9_12</vt:lpwstr>
  </property>
  <property fmtid="{D5CDD505-2E9C-101B-9397-08002B2CF9AE}" pid="3" name="KSOProductBuildVer">
    <vt:lpwstr>2052-12.1.0.28505</vt:lpwstr>
  </property>
</Properties>
</file>